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7106-0242-4917-9723-1762F2D4A941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DCAC7-5E86-4571-BA83-7D7239AFC6A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10</a:t>
            </a:fld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11</a:t>
            </a:fld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12</a:t>
            </a:fld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13</a:t>
            </a:fld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999B7-28FA-4488-B329-62CF46534F67}" type="slidenum">
              <a:rPr lang="es-ES_tradnl" smtClean="0"/>
              <a:pPr/>
              <a:t>14</a:t>
            </a:fld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15</a:t>
            </a:fld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16</a:t>
            </a:fld>
            <a:endParaRPr 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17</a:t>
            </a:fld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18</a:t>
            </a:fld>
            <a:endParaRPr 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19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20</a:t>
            </a:fld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21</a:t>
            </a:fld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22</a:t>
            </a:fld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23</a:t>
            </a:fld>
            <a:endParaRPr 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24</a:t>
            </a:fld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25</a:t>
            </a:fld>
            <a:endParaRPr 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26</a:t>
            </a:fld>
            <a:endParaRPr lang="es-ES_trad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27</a:t>
            </a:fld>
            <a:endParaRPr lang="es-ES_trad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28</a:t>
            </a:fld>
            <a:endParaRPr lang="es-ES_trad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29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30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5</a:t>
            </a:fld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7</a:t>
            </a:fld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8</a:t>
            </a:fld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859B-2857-40C8-BCF4-7229AC568EFA}" type="slidenum">
              <a:rPr lang="es-ES_tradnl" smtClean="0"/>
              <a:pPr/>
              <a:t>9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CC783-1FD9-4FCD-A084-50ED3625D8AF}" type="datetimeFigureOut">
              <a:rPr lang="es-ES_tradnl" smtClean="0"/>
              <a:pPr/>
              <a:t>11/07/2013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8AA70-1D4C-480D-AF69-AAE881DCB7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7.bin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000108"/>
            <a:ext cx="7772400" cy="2133600"/>
          </a:xfrm>
          <a:solidFill>
            <a:schemeClr val="tx2"/>
          </a:solidFill>
        </p:spPr>
        <p:txBody>
          <a:bodyPr/>
          <a:lstStyle/>
          <a:p>
            <a:r>
              <a:rPr lang="es-ES_tradnl" b="1" dirty="0">
                <a:solidFill>
                  <a:schemeClr val="bg1"/>
                </a:solidFill>
              </a:rPr>
              <a:t>La evaluación de los aprendizajes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6" y="3429000"/>
            <a:ext cx="6429420" cy="2500330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endParaRPr lang="es-ES_tradnl" sz="3600" b="1" dirty="0">
              <a:latin typeface="Comic Sans MS" pitchFamily="66" charset="0"/>
            </a:endParaRPr>
          </a:p>
          <a:p>
            <a:r>
              <a:rPr lang="es-ES_tradnl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Algunos problemas críticos</a:t>
            </a:r>
            <a:endParaRPr lang="es-ES_tradnl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86314" y="5072074"/>
            <a:ext cx="2475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b="1" dirty="0" smtClean="0"/>
              <a:t>Alicia </a:t>
            </a:r>
            <a:r>
              <a:rPr lang="es-ES_tradnl" sz="2800" b="1" dirty="0" err="1" smtClean="0"/>
              <a:t>Camilloni</a:t>
            </a:r>
            <a:endParaRPr lang="es-ES_tradnl" sz="28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evidencias </a:t>
            </a:r>
            <a:br>
              <a:rPr lang="es-MX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es-ES_tradnl" dirty="0">
              <a:solidFill>
                <a:schemeClr val="tx2"/>
              </a:solidFill>
            </a:endParaRP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4B2F-904A-47CD-851C-A7BE4F3FDC8A}" type="slidenum">
              <a:rPr lang="en-US"/>
              <a:pPr/>
              <a:t>10</a:t>
            </a:fld>
            <a:endParaRPr lang="en-US"/>
          </a:p>
        </p:txBody>
      </p:sp>
      <p:sp>
        <p:nvSpPr>
          <p:cNvPr id="60419" name="Text Box 1027"/>
          <p:cNvSpPr txBox="1">
            <a:spLocks noChangeArrowheads="1"/>
          </p:cNvSpPr>
          <p:nvPr/>
        </p:nvSpPr>
        <p:spPr bwMode="auto">
          <a:xfrm>
            <a:off x="500034" y="1571612"/>
            <a:ext cx="8286808" cy="3539430"/>
          </a:xfrm>
          <a:prstGeom prst="rect">
            <a:avLst/>
          </a:prstGeom>
          <a:solidFill>
            <a:schemeClr val="tx2"/>
          </a:solidFill>
          <a:ln w="76200">
            <a:noFill/>
            <a:prstDash val="sysDot"/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Dependen </a:t>
            </a:r>
            <a:endParaRPr lang="es-MX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 naturaleza del conocimiento </a:t>
            </a:r>
          </a:p>
          <a:p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 se evalúa,</a:t>
            </a:r>
          </a:p>
          <a:p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</a:t>
            </a:r>
            <a:r>
              <a:rPr lang="es-MX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profesor </a:t>
            </a:r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 observa</a:t>
            </a:r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analiza e interpreta, </a:t>
            </a:r>
          </a:p>
          <a:p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</a:t>
            </a:r>
            <a:r>
              <a:rPr lang="es-MX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estudiante</a:t>
            </a:r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que hace explícitos</a:t>
            </a:r>
          </a:p>
          <a:p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sus </a:t>
            </a:r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conocimientos </a:t>
            </a:r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alguna manera y </a:t>
            </a:r>
          </a:p>
          <a:p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</a:t>
            </a:r>
            <a:r>
              <a:rPr lang="es-MX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contexto de la situación </a:t>
            </a:r>
          </a:p>
          <a:p>
            <a:r>
              <a:rPr lang="es-MX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 promueve  una respuesta.</a:t>
            </a:r>
            <a:endParaRPr lang="es-E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03A4-D74D-4348-8C17-E0C9B5A89973}" type="slidenum">
              <a:rPr lang="en-US"/>
              <a:pPr/>
              <a:t>11</a:t>
            </a:fld>
            <a:endParaRPr lang="en-US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42910" y="500042"/>
            <a:ext cx="5454674" cy="120032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¿cómo se expresan los </a:t>
            </a:r>
          </a:p>
          <a:p>
            <a:r>
              <a:rPr lang="es-ES_tradn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conocimientos?</a:t>
            </a:r>
            <a:endParaRPr lang="es-ES_tradnl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C:\Archivos de programa\Microsoft Office\Clipart\standard\stddir1\BD05112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44936"/>
            <a:ext cx="3714776" cy="4674606"/>
          </a:xfrm>
          <a:prstGeom prst="rect">
            <a:avLst/>
          </a:prstGeom>
          <a:noFill/>
        </p:spPr>
      </p:pic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8744-BF40-4C61-83C6-B231A9C2B293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  <p:pic>
        <p:nvPicPr>
          <p:cNvPr id="7174" name="Picture 6" descr="Los alumnos del taller de carpintería durante su clas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142852"/>
            <a:ext cx="5072098" cy="3429024"/>
          </a:xfrm>
          <a:prstGeom prst="rect">
            <a:avLst/>
          </a:prstGeom>
          <a:noFill/>
        </p:spPr>
      </p:pic>
      <p:pic>
        <p:nvPicPr>
          <p:cNvPr id="7181" name="Picture 13" descr="https://encrypted-tbn1.gstatic.com/images?q=tbn:ANd9GcRbRw39LWNUkgKKhyuHyp5iLLX-zYi3ghC-mW_DMOwdxP9sBJdd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551" y="3643315"/>
            <a:ext cx="3930259" cy="2615410"/>
          </a:xfrm>
          <a:prstGeom prst="rect">
            <a:avLst/>
          </a:prstGeom>
          <a:noFill/>
        </p:spPr>
      </p:pic>
      <p:pic>
        <p:nvPicPr>
          <p:cNvPr id="7183" name="Picture 15" descr="http://2.bp.blogspot.com/-g0rtv4DHPxQ/UJw2jhEwCqI/AAAAAAAAARU/GiiFty7p2qs/s1600/4%C2%BA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3714752"/>
            <a:ext cx="4572032" cy="2995280"/>
          </a:xfrm>
          <a:prstGeom prst="rect">
            <a:avLst/>
          </a:prstGeom>
          <a:noFill/>
        </p:spPr>
      </p:pic>
      <p:pic>
        <p:nvPicPr>
          <p:cNvPr id="14" name="irc_mi" descr="https://encrypted-tbn1.gstatic.com/images?q=tbn:ANd9GcQMlhlAD4W7mOeeM0PnIJXRhFdDDFjNuTsxlZRtY7jjNmcVUgNOM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1" y="428604"/>
            <a:ext cx="335758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9438-DC4A-4DCE-A188-D73856B29FD9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73728" name="Object 2048"/>
          <p:cNvGraphicFramePr>
            <a:graphicFrameLocks noChangeAspect="1"/>
          </p:cNvGraphicFramePr>
          <p:nvPr/>
        </p:nvGraphicFramePr>
        <p:xfrm>
          <a:off x="1371600" y="625475"/>
          <a:ext cx="6477000" cy="5673725"/>
        </p:xfrm>
        <a:graphic>
          <a:graphicData uri="http://schemas.openxmlformats.org/presentationml/2006/ole">
            <p:oleObj spid="_x0000_s6146" name="Imagen" r:id="rId4" imgW="3960720" imgH="3468960" progId="">
              <p:embed/>
            </p:oleObj>
          </a:graphicData>
        </a:graphic>
      </p:graphicFrame>
      <p:sp>
        <p:nvSpPr>
          <p:cNvPr id="54275" name="Text Box 2051"/>
          <p:cNvSpPr txBox="1">
            <a:spLocks noChangeArrowheads="1"/>
          </p:cNvSpPr>
          <p:nvPr/>
        </p:nvSpPr>
        <p:spPr bwMode="auto">
          <a:xfrm rot="1920099">
            <a:off x="5018793" y="1529736"/>
            <a:ext cx="16024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2800" b="1" dirty="0"/>
              <a:t>memoria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 rot="2271159">
            <a:off x="3868706" y="4069785"/>
            <a:ext cx="106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2 + 2 = 4</a:t>
            </a:r>
            <a:endParaRPr lang="es-ES_tradnl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 descr="http://blogs.20minutos.es/madrereciente/files/2010/10/mafalda20pensand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071546"/>
            <a:ext cx="2857500" cy="3829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102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5BD0-2F97-4A2F-B920-FED44F5CA5E5}" type="slidenum">
              <a:rPr lang="en-US"/>
              <a:pPr/>
              <a:t>15</a:t>
            </a:fld>
            <a:endParaRPr lang="en-US"/>
          </a:p>
        </p:txBody>
      </p:sp>
      <p:sp>
        <p:nvSpPr>
          <p:cNvPr id="57348" name="Rectangle 1028"/>
          <p:cNvSpPr>
            <a:spLocks noChangeArrowheads="1"/>
          </p:cNvSpPr>
          <p:nvPr/>
        </p:nvSpPr>
        <p:spPr bwMode="auto">
          <a:xfrm>
            <a:off x="1285852" y="1428736"/>
            <a:ext cx="5876948" cy="2028839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 dirty="0"/>
          </a:p>
          <a:p>
            <a:r>
              <a:rPr lang="es-ES_tradnl" sz="3200" b="1" dirty="0"/>
              <a:t>156 : 23,4 = X</a:t>
            </a:r>
          </a:p>
        </p:txBody>
      </p:sp>
      <p:grpSp>
        <p:nvGrpSpPr>
          <p:cNvPr id="2" name="Group 1038"/>
          <p:cNvGrpSpPr>
            <a:grpSpLocks/>
          </p:cNvGrpSpPr>
          <p:nvPr/>
        </p:nvGrpSpPr>
        <p:grpSpPr bwMode="auto">
          <a:xfrm>
            <a:off x="5943600" y="685800"/>
            <a:ext cx="1390650" cy="1524000"/>
            <a:chOff x="2511" y="1358"/>
            <a:chExt cx="876" cy="960"/>
          </a:xfrm>
        </p:grpSpPr>
        <p:grpSp>
          <p:nvGrpSpPr>
            <p:cNvPr id="3" name="Group 1036"/>
            <p:cNvGrpSpPr>
              <a:grpSpLocks/>
            </p:cNvGrpSpPr>
            <p:nvPr/>
          </p:nvGrpSpPr>
          <p:grpSpPr bwMode="auto">
            <a:xfrm>
              <a:off x="2511" y="1358"/>
              <a:ext cx="876" cy="960"/>
              <a:chOff x="2511" y="1358"/>
              <a:chExt cx="876" cy="960"/>
            </a:xfrm>
          </p:grpSpPr>
          <p:sp>
            <p:nvSpPr>
              <p:cNvPr id="57349" name="Line 1029"/>
              <p:cNvSpPr>
                <a:spLocks noChangeShapeType="1"/>
              </p:cNvSpPr>
              <p:nvPr/>
            </p:nvSpPr>
            <p:spPr bwMode="auto">
              <a:xfrm flipH="1" flipV="1">
                <a:off x="2511" y="1358"/>
                <a:ext cx="240" cy="33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4" name="Group 1035"/>
              <p:cNvGrpSpPr>
                <a:grpSpLocks/>
              </p:cNvGrpSpPr>
              <p:nvPr/>
            </p:nvGrpSpPr>
            <p:grpSpPr bwMode="auto">
              <a:xfrm>
                <a:off x="2667" y="1405"/>
                <a:ext cx="720" cy="913"/>
                <a:chOff x="2667" y="1405"/>
                <a:chExt cx="720" cy="913"/>
              </a:xfrm>
            </p:grpSpPr>
            <p:sp>
              <p:nvSpPr>
                <p:cNvPr id="57350" name="Oval 1030"/>
                <p:cNvSpPr>
                  <a:spLocks noChangeArrowheads="1"/>
                </p:cNvSpPr>
                <p:nvPr/>
              </p:nvSpPr>
              <p:spPr bwMode="auto">
                <a:xfrm>
                  <a:off x="2804" y="1810"/>
                  <a:ext cx="90" cy="75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51" name="Oval 1031"/>
                <p:cNvSpPr>
                  <a:spLocks noChangeArrowheads="1"/>
                </p:cNvSpPr>
                <p:nvPr/>
              </p:nvSpPr>
              <p:spPr bwMode="auto">
                <a:xfrm>
                  <a:off x="2992" y="1405"/>
                  <a:ext cx="209" cy="207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52" name="Freeform 1032"/>
                <p:cNvSpPr>
                  <a:spLocks/>
                </p:cNvSpPr>
                <p:nvPr/>
              </p:nvSpPr>
              <p:spPr bwMode="auto">
                <a:xfrm>
                  <a:off x="2667" y="1604"/>
                  <a:ext cx="705" cy="714"/>
                </a:xfrm>
                <a:custGeom>
                  <a:avLst/>
                  <a:gdLst/>
                  <a:ahLst/>
                  <a:cxnLst>
                    <a:cxn ang="0">
                      <a:pos x="497" y="26"/>
                    </a:cxn>
                    <a:cxn ang="0">
                      <a:pos x="538" y="26"/>
                    </a:cxn>
                    <a:cxn ang="0">
                      <a:pos x="592" y="56"/>
                    </a:cxn>
                    <a:cxn ang="0">
                      <a:pos x="705" y="222"/>
                    </a:cxn>
                    <a:cxn ang="0">
                      <a:pos x="701" y="296"/>
                    </a:cxn>
                    <a:cxn ang="0">
                      <a:pos x="624" y="353"/>
                    </a:cxn>
                    <a:cxn ang="0">
                      <a:pos x="561" y="396"/>
                    </a:cxn>
                    <a:cxn ang="0">
                      <a:pos x="482" y="301"/>
                    </a:cxn>
                    <a:cxn ang="0">
                      <a:pos x="513" y="275"/>
                    </a:cxn>
                    <a:cxn ang="0">
                      <a:pos x="538" y="255"/>
                    </a:cxn>
                    <a:cxn ang="0">
                      <a:pos x="485" y="172"/>
                    </a:cxn>
                    <a:cxn ang="0">
                      <a:pos x="333" y="275"/>
                    </a:cxn>
                    <a:cxn ang="0">
                      <a:pos x="481" y="477"/>
                    </a:cxn>
                    <a:cxn ang="0">
                      <a:pos x="606" y="384"/>
                    </a:cxn>
                    <a:cxn ang="0">
                      <a:pos x="605" y="714"/>
                    </a:cxn>
                    <a:cxn ang="0">
                      <a:pos x="287" y="714"/>
                    </a:cxn>
                    <a:cxn ang="0">
                      <a:pos x="286" y="219"/>
                    </a:cxn>
                    <a:cxn ang="0">
                      <a:pos x="213" y="266"/>
                    </a:cxn>
                    <a:cxn ang="0">
                      <a:pos x="148" y="266"/>
                    </a:cxn>
                    <a:cxn ang="0">
                      <a:pos x="141" y="257"/>
                    </a:cxn>
                    <a:cxn ang="0">
                      <a:pos x="93" y="190"/>
                    </a:cxn>
                    <a:cxn ang="0">
                      <a:pos x="0" y="71"/>
                    </a:cxn>
                    <a:cxn ang="0">
                      <a:pos x="105" y="0"/>
                    </a:cxn>
                    <a:cxn ang="0">
                      <a:pos x="171" y="88"/>
                    </a:cxn>
                    <a:cxn ang="0">
                      <a:pos x="189" y="107"/>
                    </a:cxn>
                    <a:cxn ang="0">
                      <a:pos x="322" y="26"/>
                    </a:cxn>
                    <a:cxn ang="0">
                      <a:pos x="377" y="26"/>
                    </a:cxn>
                    <a:cxn ang="0">
                      <a:pos x="497" y="26"/>
                    </a:cxn>
                  </a:cxnLst>
                  <a:rect l="0" t="0" r="r" b="b"/>
                  <a:pathLst>
                    <a:path w="705" h="714">
                      <a:moveTo>
                        <a:pt x="497" y="26"/>
                      </a:moveTo>
                      <a:lnTo>
                        <a:pt x="538" y="26"/>
                      </a:lnTo>
                      <a:lnTo>
                        <a:pt x="592" y="56"/>
                      </a:lnTo>
                      <a:lnTo>
                        <a:pt x="705" y="222"/>
                      </a:lnTo>
                      <a:lnTo>
                        <a:pt x="701" y="296"/>
                      </a:lnTo>
                      <a:lnTo>
                        <a:pt x="624" y="353"/>
                      </a:lnTo>
                      <a:lnTo>
                        <a:pt x="561" y="396"/>
                      </a:lnTo>
                      <a:lnTo>
                        <a:pt x="482" y="301"/>
                      </a:lnTo>
                      <a:lnTo>
                        <a:pt x="513" y="275"/>
                      </a:lnTo>
                      <a:lnTo>
                        <a:pt x="538" y="255"/>
                      </a:lnTo>
                      <a:lnTo>
                        <a:pt x="485" y="172"/>
                      </a:lnTo>
                      <a:lnTo>
                        <a:pt x="333" y="275"/>
                      </a:lnTo>
                      <a:lnTo>
                        <a:pt x="481" y="477"/>
                      </a:lnTo>
                      <a:lnTo>
                        <a:pt x="606" y="384"/>
                      </a:lnTo>
                      <a:lnTo>
                        <a:pt x="605" y="714"/>
                      </a:lnTo>
                      <a:lnTo>
                        <a:pt x="287" y="714"/>
                      </a:lnTo>
                      <a:lnTo>
                        <a:pt x="286" y="219"/>
                      </a:lnTo>
                      <a:lnTo>
                        <a:pt x="213" y="266"/>
                      </a:lnTo>
                      <a:lnTo>
                        <a:pt x="148" y="266"/>
                      </a:lnTo>
                      <a:lnTo>
                        <a:pt x="141" y="257"/>
                      </a:lnTo>
                      <a:lnTo>
                        <a:pt x="93" y="190"/>
                      </a:lnTo>
                      <a:lnTo>
                        <a:pt x="0" y="71"/>
                      </a:lnTo>
                      <a:lnTo>
                        <a:pt x="105" y="0"/>
                      </a:lnTo>
                      <a:lnTo>
                        <a:pt x="171" y="88"/>
                      </a:lnTo>
                      <a:lnTo>
                        <a:pt x="189" y="107"/>
                      </a:lnTo>
                      <a:lnTo>
                        <a:pt x="322" y="26"/>
                      </a:lnTo>
                      <a:lnTo>
                        <a:pt x="377" y="26"/>
                      </a:lnTo>
                      <a:lnTo>
                        <a:pt x="497" y="2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53" name="Oval 1033"/>
                <p:cNvSpPr>
                  <a:spLocks noChangeArrowheads="1"/>
                </p:cNvSpPr>
                <p:nvPr/>
              </p:nvSpPr>
              <p:spPr bwMode="auto">
                <a:xfrm>
                  <a:off x="3301" y="1812"/>
                  <a:ext cx="86" cy="99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54" name="Arc 1034"/>
                <p:cNvSpPr>
                  <a:spLocks/>
                </p:cNvSpPr>
                <p:nvPr/>
              </p:nvSpPr>
              <p:spPr bwMode="auto">
                <a:xfrm>
                  <a:off x="3046" y="1630"/>
                  <a:ext cx="121" cy="49"/>
                </a:xfrm>
                <a:custGeom>
                  <a:avLst/>
                  <a:gdLst>
                    <a:gd name="G0" fmla="+- 21600 0 0"/>
                    <a:gd name="G1" fmla="+- 466 0 0"/>
                    <a:gd name="G2" fmla="+- 21600 0 0"/>
                    <a:gd name="T0" fmla="*/ 43195 w 43200"/>
                    <a:gd name="T1" fmla="*/ 0 h 22066"/>
                    <a:gd name="T2" fmla="*/ 5 w 43200"/>
                    <a:gd name="T3" fmla="*/ 15 h 22066"/>
                    <a:gd name="T4" fmla="*/ 21600 w 43200"/>
                    <a:gd name="T5" fmla="*/ 466 h 220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22066" fill="none" extrusionOk="0">
                      <a:moveTo>
                        <a:pt x="43194" y="0"/>
                      </a:moveTo>
                      <a:cubicBezTo>
                        <a:pt x="43198" y="155"/>
                        <a:pt x="43200" y="310"/>
                        <a:pt x="43200" y="466"/>
                      </a:cubicBezTo>
                      <a:cubicBezTo>
                        <a:pt x="43200" y="12395"/>
                        <a:pt x="33529" y="22066"/>
                        <a:pt x="21600" y="22066"/>
                      </a:cubicBezTo>
                      <a:cubicBezTo>
                        <a:pt x="9670" y="22066"/>
                        <a:pt x="0" y="12395"/>
                        <a:pt x="0" y="466"/>
                      </a:cubicBezTo>
                      <a:cubicBezTo>
                        <a:pt x="-1" y="315"/>
                        <a:pt x="1" y="165"/>
                        <a:pt x="4" y="14"/>
                      </a:cubicBezTo>
                    </a:path>
                    <a:path w="43200" h="22066" stroke="0" extrusionOk="0">
                      <a:moveTo>
                        <a:pt x="43194" y="0"/>
                      </a:moveTo>
                      <a:cubicBezTo>
                        <a:pt x="43198" y="155"/>
                        <a:pt x="43200" y="310"/>
                        <a:pt x="43200" y="466"/>
                      </a:cubicBezTo>
                      <a:cubicBezTo>
                        <a:pt x="43200" y="12395"/>
                        <a:pt x="33529" y="22066"/>
                        <a:pt x="21600" y="22066"/>
                      </a:cubicBezTo>
                      <a:cubicBezTo>
                        <a:pt x="9670" y="22066"/>
                        <a:pt x="0" y="12395"/>
                        <a:pt x="0" y="466"/>
                      </a:cubicBezTo>
                      <a:cubicBezTo>
                        <a:pt x="-1" y="315"/>
                        <a:pt x="1" y="165"/>
                        <a:pt x="4" y="14"/>
                      </a:cubicBezTo>
                      <a:lnTo>
                        <a:pt x="21600" y="466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  <p:sp>
          <p:nvSpPr>
            <p:cNvPr id="57357" name="Arc 1037"/>
            <p:cNvSpPr>
              <a:spLocks/>
            </p:cNvSpPr>
            <p:nvPr/>
          </p:nvSpPr>
          <p:spPr bwMode="auto">
            <a:xfrm>
              <a:off x="3162" y="1630"/>
              <a:ext cx="103" cy="79"/>
            </a:xfrm>
            <a:custGeom>
              <a:avLst/>
              <a:gdLst>
                <a:gd name="G0" fmla="+- 15429 0 0"/>
                <a:gd name="G1" fmla="+- 21600 0 0"/>
                <a:gd name="G2" fmla="+- 21600 0 0"/>
                <a:gd name="T0" fmla="*/ 0 w 37029"/>
                <a:gd name="T1" fmla="*/ 6484 h 36154"/>
                <a:gd name="T2" fmla="*/ 31390 w 37029"/>
                <a:gd name="T3" fmla="*/ 36154 h 36154"/>
                <a:gd name="T4" fmla="*/ 15429 w 37029"/>
                <a:gd name="T5" fmla="*/ 21600 h 36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029" h="36154" fill="none" extrusionOk="0">
                  <a:moveTo>
                    <a:pt x="-1" y="6483"/>
                  </a:moveTo>
                  <a:cubicBezTo>
                    <a:pt x="4062" y="2336"/>
                    <a:pt x="9623" y="-1"/>
                    <a:pt x="15429" y="0"/>
                  </a:cubicBezTo>
                  <a:cubicBezTo>
                    <a:pt x="27358" y="0"/>
                    <a:pt x="37029" y="9670"/>
                    <a:pt x="37029" y="21600"/>
                  </a:cubicBezTo>
                  <a:cubicBezTo>
                    <a:pt x="37029" y="26984"/>
                    <a:pt x="35017" y="32175"/>
                    <a:pt x="31389" y="36153"/>
                  </a:cubicBezTo>
                </a:path>
                <a:path w="37029" h="36154" stroke="0" extrusionOk="0">
                  <a:moveTo>
                    <a:pt x="-1" y="6483"/>
                  </a:moveTo>
                  <a:cubicBezTo>
                    <a:pt x="4062" y="2336"/>
                    <a:pt x="9623" y="-1"/>
                    <a:pt x="15429" y="0"/>
                  </a:cubicBezTo>
                  <a:cubicBezTo>
                    <a:pt x="27358" y="0"/>
                    <a:pt x="37029" y="9670"/>
                    <a:pt x="37029" y="21600"/>
                  </a:cubicBezTo>
                  <a:cubicBezTo>
                    <a:pt x="37029" y="26984"/>
                    <a:pt x="35017" y="32175"/>
                    <a:pt x="31389" y="36153"/>
                  </a:cubicBezTo>
                  <a:lnTo>
                    <a:pt x="15429" y="2160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5" name="Group 1045"/>
          <p:cNvGrpSpPr>
            <a:grpSpLocks/>
          </p:cNvGrpSpPr>
          <p:nvPr/>
        </p:nvGrpSpPr>
        <p:grpSpPr bwMode="auto">
          <a:xfrm>
            <a:off x="5410200" y="3200400"/>
            <a:ext cx="647700" cy="1195388"/>
            <a:chOff x="3718" y="2220"/>
            <a:chExt cx="408" cy="753"/>
          </a:xfrm>
        </p:grpSpPr>
        <p:grpSp>
          <p:nvGrpSpPr>
            <p:cNvPr id="6" name="Group 1043"/>
            <p:cNvGrpSpPr>
              <a:grpSpLocks/>
            </p:cNvGrpSpPr>
            <p:nvPr/>
          </p:nvGrpSpPr>
          <p:grpSpPr bwMode="auto">
            <a:xfrm>
              <a:off x="3718" y="2454"/>
              <a:ext cx="408" cy="519"/>
              <a:chOff x="3718" y="2454"/>
              <a:chExt cx="408" cy="519"/>
            </a:xfrm>
          </p:grpSpPr>
          <p:sp>
            <p:nvSpPr>
              <p:cNvPr id="57359" name="Rectangle 1039"/>
              <p:cNvSpPr>
                <a:spLocks noChangeArrowheads="1"/>
              </p:cNvSpPr>
              <p:nvPr/>
            </p:nvSpPr>
            <p:spPr bwMode="auto">
              <a:xfrm>
                <a:off x="3787" y="2454"/>
                <a:ext cx="274" cy="110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0" name="Rectangle 1040"/>
              <p:cNvSpPr>
                <a:spLocks noChangeArrowheads="1"/>
              </p:cNvSpPr>
              <p:nvPr/>
            </p:nvSpPr>
            <p:spPr bwMode="auto">
              <a:xfrm>
                <a:off x="3718" y="2526"/>
                <a:ext cx="408" cy="447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1" name="Arc 1041"/>
              <p:cNvSpPr>
                <a:spLocks/>
              </p:cNvSpPr>
              <p:nvPr/>
            </p:nvSpPr>
            <p:spPr bwMode="auto">
              <a:xfrm>
                <a:off x="3718" y="2454"/>
                <a:ext cx="75" cy="90"/>
              </a:xfrm>
              <a:custGeom>
                <a:avLst/>
                <a:gdLst>
                  <a:gd name="G0" fmla="+- 21595 0 0"/>
                  <a:gd name="G1" fmla="+- 21592 0 0"/>
                  <a:gd name="G2" fmla="+- 21600 0 0"/>
                  <a:gd name="T0" fmla="*/ 0 w 21595"/>
                  <a:gd name="T1" fmla="*/ 21112 h 21592"/>
                  <a:gd name="T2" fmla="*/ 21019 w 21595"/>
                  <a:gd name="T3" fmla="*/ 0 h 21592"/>
                  <a:gd name="T4" fmla="*/ 21595 w 21595"/>
                  <a:gd name="T5" fmla="*/ 21592 h 21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5" h="21592" fill="none" extrusionOk="0">
                    <a:moveTo>
                      <a:pt x="0" y="21112"/>
                    </a:moveTo>
                    <a:cubicBezTo>
                      <a:pt x="256" y="9595"/>
                      <a:pt x="9504" y="306"/>
                      <a:pt x="21018" y="-1"/>
                    </a:cubicBezTo>
                  </a:path>
                  <a:path w="21595" h="21592" stroke="0" extrusionOk="0">
                    <a:moveTo>
                      <a:pt x="0" y="21112"/>
                    </a:moveTo>
                    <a:cubicBezTo>
                      <a:pt x="256" y="9595"/>
                      <a:pt x="9504" y="306"/>
                      <a:pt x="21018" y="-1"/>
                    </a:cubicBezTo>
                    <a:lnTo>
                      <a:pt x="21595" y="21592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2" name="Arc 1042"/>
              <p:cNvSpPr>
                <a:spLocks/>
              </p:cNvSpPr>
              <p:nvPr/>
            </p:nvSpPr>
            <p:spPr bwMode="auto">
              <a:xfrm>
                <a:off x="4049" y="2455"/>
                <a:ext cx="76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594"/>
                  <a:gd name="T1" fmla="*/ 0 h 21600"/>
                  <a:gd name="T2" fmla="*/ 21594 w 21594"/>
                  <a:gd name="T3" fmla="*/ 21110 h 21600"/>
                  <a:gd name="T4" fmla="*/ 0 w 2159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4" h="21600" fill="none" extrusionOk="0">
                    <a:moveTo>
                      <a:pt x="-1" y="0"/>
                    </a:moveTo>
                    <a:cubicBezTo>
                      <a:pt x="11738" y="0"/>
                      <a:pt x="21328" y="9374"/>
                      <a:pt x="21594" y="21109"/>
                    </a:cubicBezTo>
                  </a:path>
                  <a:path w="21594" h="21600" stroke="0" extrusionOk="0">
                    <a:moveTo>
                      <a:pt x="-1" y="0"/>
                    </a:moveTo>
                    <a:cubicBezTo>
                      <a:pt x="11738" y="0"/>
                      <a:pt x="21328" y="9374"/>
                      <a:pt x="21594" y="21109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57364" name="Oval 1044"/>
            <p:cNvSpPr>
              <a:spLocks noChangeArrowheads="1"/>
            </p:cNvSpPr>
            <p:nvPr/>
          </p:nvSpPr>
          <p:spPr bwMode="auto">
            <a:xfrm>
              <a:off x="3810" y="2220"/>
              <a:ext cx="221" cy="216"/>
            </a:xfrm>
            <a:prstGeom prst="ellipse">
              <a:avLst/>
            </a:pr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7" name="Group 1052"/>
          <p:cNvGrpSpPr>
            <a:grpSpLocks/>
          </p:cNvGrpSpPr>
          <p:nvPr/>
        </p:nvGrpSpPr>
        <p:grpSpPr bwMode="auto">
          <a:xfrm>
            <a:off x="4495800" y="3352800"/>
            <a:ext cx="650875" cy="1193800"/>
            <a:chOff x="3300" y="2016"/>
            <a:chExt cx="410" cy="752"/>
          </a:xfrm>
        </p:grpSpPr>
        <p:grpSp>
          <p:nvGrpSpPr>
            <p:cNvPr id="8" name="Group 1050"/>
            <p:cNvGrpSpPr>
              <a:grpSpLocks/>
            </p:cNvGrpSpPr>
            <p:nvPr/>
          </p:nvGrpSpPr>
          <p:grpSpPr bwMode="auto">
            <a:xfrm>
              <a:off x="3300" y="2249"/>
              <a:ext cx="410" cy="519"/>
              <a:chOff x="3300" y="2249"/>
              <a:chExt cx="410" cy="519"/>
            </a:xfrm>
          </p:grpSpPr>
          <p:sp>
            <p:nvSpPr>
              <p:cNvPr id="57366" name="Rectangle 1046"/>
              <p:cNvSpPr>
                <a:spLocks noChangeArrowheads="1"/>
              </p:cNvSpPr>
              <p:nvPr/>
            </p:nvSpPr>
            <p:spPr bwMode="auto">
              <a:xfrm>
                <a:off x="3369" y="2249"/>
                <a:ext cx="275" cy="11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7" name="Rectangle 1047"/>
              <p:cNvSpPr>
                <a:spLocks noChangeArrowheads="1"/>
              </p:cNvSpPr>
              <p:nvPr/>
            </p:nvSpPr>
            <p:spPr bwMode="auto">
              <a:xfrm>
                <a:off x="3300" y="2322"/>
                <a:ext cx="410" cy="44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8" name="Arc 1048"/>
              <p:cNvSpPr>
                <a:spLocks/>
              </p:cNvSpPr>
              <p:nvPr/>
            </p:nvSpPr>
            <p:spPr bwMode="auto">
              <a:xfrm>
                <a:off x="3300" y="2249"/>
                <a:ext cx="75" cy="90"/>
              </a:xfrm>
              <a:custGeom>
                <a:avLst/>
                <a:gdLst>
                  <a:gd name="G0" fmla="+- 21599 0 0"/>
                  <a:gd name="G1" fmla="+- 21598 0 0"/>
                  <a:gd name="G2" fmla="+- 21600 0 0"/>
                  <a:gd name="T0" fmla="*/ 0 w 21599"/>
                  <a:gd name="T1" fmla="*/ 21358 h 21598"/>
                  <a:gd name="T2" fmla="*/ 21311 w 21599"/>
                  <a:gd name="T3" fmla="*/ 0 h 21598"/>
                  <a:gd name="T4" fmla="*/ 21599 w 21599"/>
                  <a:gd name="T5" fmla="*/ 21598 h 21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598" fill="none" extrusionOk="0">
                    <a:moveTo>
                      <a:pt x="0" y="21358"/>
                    </a:moveTo>
                    <a:cubicBezTo>
                      <a:pt x="130" y="9635"/>
                      <a:pt x="9588" y="156"/>
                      <a:pt x="21310" y="-1"/>
                    </a:cubicBezTo>
                  </a:path>
                  <a:path w="21599" h="21598" stroke="0" extrusionOk="0">
                    <a:moveTo>
                      <a:pt x="0" y="21358"/>
                    </a:moveTo>
                    <a:cubicBezTo>
                      <a:pt x="130" y="9635"/>
                      <a:pt x="9588" y="156"/>
                      <a:pt x="21310" y="-1"/>
                    </a:cubicBezTo>
                    <a:lnTo>
                      <a:pt x="21599" y="2159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9" name="Arc 1049"/>
              <p:cNvSpPr>
                <a:spLocks/>
              </p:cNvSpPr>
              <p:nvPr/>
            </p:nvSpPr>
            <p:spPr bwMode="auto">
              <a:xfrm>
                <a:off x="3632" y="2250"/>
                <a:ext cx="77" cy="91"/>
              </a:xfrm>
              <a:custGeom>
                <a:avLst/>
                <a:gdLst>
                  <a:gd name="G0" fmla="+- 283 0 0"/>
                  <a:gd name="G1" fmla="+- 21600 0 0"/>
                  <a:gd name="G2" fmla="+- 21600 0 0"/>
                  <a:gd name="T0" fmla="*/ 0 w 21882"/>
                  <a:gd name="T1" fmla="*/ 2 h 21600"/>
                  <a:gd name="T2" fmla="*/ 21882 w 21882"/>
                  <a:gd name="T3" fmla="*/ 21355 h 21600"/>
                  <a:gd name="T4" fmla="*/ 283 w 21882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882" h="21600" fill="none" extrusionOk="0">
                    <a:moveTo>
                      <a:pt x="-1" y="1"/>
                    </a:moveTo>
                    <a:cubicBezTo>
                      <a:pt x="94" y="0"/>
                      <a:pt x="188" y="-1"/>
                      <a:pt x="283" y="0"/>
                    </a:cubicBezTo>
                    <a:cubicBezTo>
                      <a:pt x="12116" y="0"/>
                      <a:pt x="21747" y="9521"/>
                      <a:pt x="21881" y="21355"/>
                    </a:cubicBezTo>
                  </a:path>
                  <a:path w="21882" h="21600" stroke="0" extrusionOk="0">
                    <a:moveTo>
                      <a:pt x="-1" y="1"/>
                    </a:moveTo>
                    <a:cubicBezTo>
                      <a:pt x="94" y="0"/>
                      <a:pt x="188" y="-1"/>
                      <a:pt x="283" y="0"/>
                    </a:cubicBezTo>
                    <a:cubicBezTo>
                      <a:pt x="12116" y="0"/>
                      <a:pt x="21747" y="9521"/>
                      <a:pt x="21881" y="21355"/>
                    </a:cubicBezTo>
                    <a:lnTo>
                      <a:pt x="283" y="2160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57371" name="Oval 1051"/>
            <p:cNvSpPr>
              <a:spLocks noChangeArrowheads="1"/>
            </p:cNvSpPr>
            <p:nvPr/>
          </p:nvSpPr>
          <p:spPr bwMode="auto">
            <a:xfrm>
              <a:off x="3392" y="2016"/>
              <a:ext cx="223" cy="21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9" name="Group 1059"/>
          <p:cNvGrpSpPr>
            <a:grpSpLocks/>
          </p:cNvGrpSpPr>
          <p:nvPr/>
        </p:nvGrpSpPr>
        <p:grpSpPr bwMode="auto">
          <a:xfrm>
            <a:off x="3357563" y="3251200"/>
            <a:ext cx="649287" cy="1193800"/>
            <a:chOff x="2079" y="2016"/>
            <a:chExt cx="409" cy="752"/>
          </a:xfrm>
        </p:grpSpPr>
        <p:grpSp>
          <p:nvGrpSpPr>
            <p:cNvPr id="10" name="Group 1057"/>
            <p:cNvGrpSpPr>
              <a:grpSpLocks/>
            </p:cNvGrpSpPr>
            <p:nvPr/>
          </p:nvGrpSpPr>
          <p:grpSpPr bwMode="auto">
            <a:xfrm>
              <a:off x="2079" y="2249"/>
              <a:ext cx="409" cy="519"/>
              <a:chOff x="2079" y="2249"/>
              <a:chExt cx="409" cy="519"/>
            </a:xfrm>
          </p:grpSpPr>
          <p:sp>
            <p:nvSpPr>
              <p:cNvPr id="57373" name="Rectangle 1053"/>
              <p:cNvSpPr>
                <a:spLocks noChangeArrowheads="1"/>
              </p:cNvSpPr>
              <p:nvPr/>
            </p:nvSpPr>
            <p:spPr bwMode="auto">
              <a:xfrm>
                <a:off x="2149" y="2249"/>
                <a:ext cx="274" cy="112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74" name="Rectangle 1054"/>
              <p:cNvSpPr>
                <a:spLocks noChangeArrowheads="1"/>
              </p:cNvSpPr>
              <p:nvPr/>
            </p:nvSpPr>
            <p:spPr bwMode="auto">
              <a:xfrm>
                <a:off x="2079" y="2322"/>
                <a:ext cx="409" cy="446"/>
              </a:xfrm>
              <a:prstGeom prst="rect">
                <a:avLst/>
              </a:prstGeom>
              <a:solidFill>
                <a:srgbClr val="0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75" name="Arc 1055"/>
              <p:cNvSpPr>
                <a:spLocks/>
              </p:cNvSpPr>
              <p:nvPr/>
            </p:nvSpPr>
            <p:spPr bwMode="auto">
              <a:xfrm>
                <a:off x="2080" y="2249"/>
                <a:ext cx="75" cy="90"/>
              </a:xfrm>
              <a:custGeom>
                <a:avLst/>
                <a:gdLst>
                  <a:gd name="G0" fmla="+- 21599 0 0"/>
                  <a:gd name="G1" fmla="+- 21592 0 0"/>
                  <a:gd name="G2" fmla="+- 21600 0 0"/>
                  <a:gd name="T0" fmla="*/ 0 w 21599"/>
                  <a:gd name="T1" fmla="*/ 21354 h 21592"/>
                  <a:gd name="T2" fmla="*/ 21027 w 21599"/>
                  <a:gd name="T3" fmla="*/ 0 h 21592"/>
                  <a:gd name="T4" fmla="*/ 21599 w 21599"/>
                  <a:gd name="T5" fmla="*/ 21592 h 21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592" fill="none" extrusionOk="0">
                    <a:moveTo>
                      <a:pt x="0" y="21354"/>
                    </a:moveTo>
                    <a:cubicBezTo>
                      <a:pt x="128" y="9740"/>
                      <a:pt x="9416" y="307"/>
                      <a:pt x="21026" y="-1"/>
                    </a:cubicBezTo>
                  </a:path>
                  <a:path w="21599" h="21592" stroke="0" extrusionOk="0">
                    <a:moveTo>
                      <a:pt x="0" y="21354"/>
                    </a:moveTo>
                    <a:cubicBezTo>
                      <a:pt x="128" y="9740"/>
                      <a:pt x="9416" y="307"/>
                      <a:pt x="21026" y="-1"/>
                    </a:cubicBezTo>
                    <a:lnTo>
                      <a:pt x="21599" y="21592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76" name="Arc 1056"/>
              <p:cNvSpPr>
                <a:spLocks/>
              </p:cNvSpPr>
              <p:nvPr/>
            </p:nvSpPr>
            <p:spPr bwMode="auto">
              <a:xfrm>
                <a:off x="2412" y="2250"/>
                <a:ext cx="75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599"/>
                  <a:gd name="T1" fmla="*/ 0 h 21600"/>
                  <a:gd name="T2" fmla="*/ 21599 w 21599"/>
                  <a:gd name="T3" fmla="*/ 21357 h 21600"/>
                  <a:gd name="T4" fmla="*/ 0 w 215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9" h="21600" fill="none" extrusionOk="0">
                    <a:moveTo>
                      <a:pt x="-1" y="0"/>
                    </a:moveTo>
                    <a:cubicBezTo>
                      <a:pt x="11834" y="0"/>
                      <a:pt x="21465" y="9523"/>
                      <a:pt x="21598" y="21357"/>
                    </a:cubicBezTo>
                  </a:path>
                  <a:path w="21599" h="21600" stroke="0" extrusionOk="0">
                    <a:moveTo>
                      <a:pt x="-1" y="0"/>
                    </a:moveTo>
                    <a:cubicBezTo>
                      <a:pt x="11834" y="0"/>
                      <a:pt x="21465" y="9523"/>
                      <a:pt x="21598" y="21357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57378" name="Oval 1058"/>
            <p:cNvSpPr>
              <a:spLocks noChangeArrowheads="1"/>
            </p:cNvSpPr>
            <p:nvPr/>
          </p:nvSpPr>
          <p:spPr bwMode="auto">
            <a:xfrm>
              <a:off x="2172" y="2016"/>
              <a:ext cx="222" cy="215"/>
            </a:xfrm>
            <a:prstGeom prst="ellipse">
              <a:avLst/>
            </a:prstGeom>
            <a:solidFill>
              <a:srgbClr val="008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11" name="Group 1066"/>
          <p:cNvGrpSpPr>
            <a:grpSpLocks/>
          </p:cNvGrpSpPr>
          <p:nvPr/>
        </p:nvGrpSpPr>
        <p:grpSpPr bwMode="auto">
          <a:xfrm>
            <a:off x="2673350" y="3575050"/>
            <a:ext cx="647700" cy="1195388"/>
            <a:chOff x="1648" y="2220"/>
            <a:chExt cx="408" cy="753"/>
          </a:xfrm>
        </p:grpSpPr>
        <p:sp>
          <p:nvSpPr>
            <p:cNvPr id="57380" name="Oval 1060"/>
            <p:cNvSpPr>
              <a:spLocks noChangeArrowheads="1"/>
            </p:cNvSpPr>
            <p:nvPr/>
          </p:nvSpPr>
          <p:spPr bwMode="auto">
            <a:xfrm>
              <a:off x="1741" y="2220"/>
              <a:ext cx="221" cy="216"/>
            </a:xfrm>
            <a:prstGeom prst="ellipse">
              <a:avLst/>
            </a:prstGeom>
            <a:solidFill>
              <a:srgbClr val="9900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grpSp>
          <p:nvGrpSpPr>
            <p:cNvPr id="12" name="Group 1065"/>
            <p:cNvGrpSpPr>
              <a:grpSpLocks/>
            </p:cNvGrpSpPr>
            <p:nvPr/>
          </p:nvGrpSpPr>
          <p:grpSpPr bwMode="auto">
            <a:xfrm>
              <a:off x="1648" y="2454"/>
              <a:ext cx="408" cy="519"/>
              <a:chOff x="1648" y="2454"/>
              <a:chExt cx="408" cy="519"/>
            </a:xfrm>
          </p:grpSpPr>
          <p:sp>
            <p:nvSpPr>
              <p:cNvPr id="57381" name="Rectangle 1061"/>
              <p:cNvSpPr>
                <a:spLocks noChangeArrowheads="1"/>
              </p:cNvSpPr>
              <p:nvPr/>
            </p:nvSpPr>
            <p:spPr bwMode="auto">
              <a:xfrm>
                <a:off x="1718" y="2454"/>
                <a:ext cx="273" cy="110"/>
              </a:xfrm>
              <a:prstGeom prst="rect">
                <a:avLst/>
              </a:prstGeom>
              <a:solidFill>
                <a:srgbClr val="9900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82" name="Rectangle 1062"/>
              <p:cNvSpPr>
                <a:spLocks noChangeArrowheads="1"/>
              </p:cNvSpPr>
              <p:nvPr/>
            </p:nvSpPr>
            <p:spPr bwMode="auto">
              <a:xfrm>
                <a:off x="1648" y="2526"/>
                <a:ext cx="408" cy="447"/>
              </a:xfrm>
              <a:prstGeom prst="rect">
                <a:avLst/>
              </a:prstGeom>
              <a:solidFill>
                <a:srgbClr val="9900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83" name="Arc 1063"/>
              <p:cNvSpPr>
                <a:spLocks/>
              </p:cNvSpPr>
              <p:nvPr/>
            </p:nvSpPr>
            <p:spPr bwMode="auto">
              <a:xfrm>
                <a:off x="1649" y="2454"/>
                <a:ext cx="75" cy="90"/>
              </a:xfrm>
              <a:custGeom>
                <a:avLst/>
                <a:gdLst>
                  <a:gd name="G0" fmla="+- 21595 0 0"/>
                  <a:gd name="G1" fmla="+- 21592 0 0"/>
                  <a:gd name="G2" fmla="+- 21600 0 0"/>
                  <a:gd name="T0" fmla="*/ 0 w 21595"/>
                  <a:gd name="T1" fmla="*/ 21115 h 21592"/>
                  <a:gd name="T2" fmla="*/ 21023 w 21595"/>
                  <a:gd name="T3" fmla="*/ 0 h 21592"/>
                  <a:gd name="T4" fmla="*/ 21595 w 21595"/>
                  <a:gd name="T5" fmla="*/ 21592 h 21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5" h="21592" fill="none" extrusionOk="0">
                    <a:moveTo>
                      <a:pt x="0" y="21115"/>
                    </a:moveTo>
                    <a:cubicBezTo>
                      <a:pt x="254" y="9596"/>
                      <a:pt x="9505" y="304"/>
                      <a:pt x="21022" y="-1"/>
                    </a:cubicBezTo>
                  </a:path>
                  <a:path w="21595" h="21592" stroke="0" extrusionOk="0">
                    <a:moveTo>
                      <a:pt x="0" y="21115"/>
                    </a:moveTo>
                    <a:cubicBezTo>
                      <a:pt x="254" y="9596"/>
                      <a:pt x="9505" y="304"/>
                      <a:pt x="21022" y="-1"/>
                    </a:cubicBezTo>
                    <a:lnTo>
                      <a:pt x="21595" y="21592"/>
                    </a:lnTo>
                    <a:close/>
                  </a:path>
                </a:pathLst>
              </a:custGeom>
              <a:solidFill>
                <a:srgbClr val="99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84" name="Arc 1064"/>
              <p:cNvSpPr>
                <a:spLocks/>
              </p:cNvSpPr>
              <p:nvPr/>
            </p:nvSpPr>
            <p:spPr bwMode="auto">
              <a:xfrm>
                <a:off x="1980" y="2455"/>
                <a:ext cx="75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595"/>
                  <a:gd name="T1" fmla="*/ 0 h 21600"/>
                  <a:gd name="T2" fmla="*/ 21595 w 21595"/>
                  <a:gd name="T3" fmla="*/ 21113 h 21600"/>
                  <a:gd name="T4" fmla="*/ 0 w 2159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95" h="21600" fill="none" extrusionOk="0">
                    <a:moveTo>
                      <a:pt x="-1" y="0"/>
                    </a:moveTo>
                    <a:cubicBezTo>
                      <a:pt x="11739" y="0"/>
                      <a:pt x="21329" y="9376"/>
                      <a:pt x="21594" y="21113"/>
                    </a:cubicBezTo>
                  </a:path>
                  <a:path w="21595" h="21600" stroke="0" extrusionOk="0">
                    <a:moveTo>
                      <a:pt x="-1" y="0"/>
                    </a:moveTo>
                    <a:cubicBezTo>
                      <a:pt x="11739" y="0"/>
                      <a:pt x="21329" y="9376"/>
                      <a:pt x="21594" y="21113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grpSp>
        <p:nvGrpSpPr>
          <p:cNvPr id="13" name="Group 1082"/>
          <p:cNvGrpSpPr>
            <a:grpSpLocks/>
          </p:cNvGrpSpPr>
          <p:nvPr/>
        </p:nvGrpSpPr>
        <p:grpSpPr bwMode="auto">
          <a:xfrm>
            <a:off x="3200400" y="4648200"/>
            <a:ext cx="1636713" cy="1230313"/>
            <a:chOff x="2339" y="2285"/>
            <a:chExt cx="1031" cy="775"/>
          </a:xfrm>
        </p:grpSpPr>
        <p:grpSp>
          <p:nvGrpSpPr>
            <p:cNvPr id="14" name="Group 1074"/>
            <p:cNvGrpSpPr>
              <a:grpSpLocks/>
            </p:cNvGrpSpPr>
            <p:nvPr/>
          </p:nvGrpSpPr>
          <p:grpSpPr bwMode="auto">
            <a:xfrm>
              <a:off x="2865" y="2292"/>
              <a:ext cx="505" cy="768"/>
              <a:chOff x="2865" y="2292"/>
              <a:chExt cx="505" cy="768"/>
            </a:xfrm>
          </p:grpSpPr>
          <p:sp>
            <p:nvSpPr>
              <p:cNvPr id="57388" name="Oval 1068"/>
              <p:cNvSpPr>
                <a:spLocks noChangeArrowheads="1"/>
              </p:cNvSpPr>
              <p:nvPr/>
            </p:nvSpPr>
            <p:spPr bwMode="auto">
              <a:xfrm>
                <a:off x="2981" y="2292"/>
                <a:ext cx="270" cy="261"/>
              </a:xfrm>
              <a:prstGeom prst="ellipse">
                <a:avLst/>
              </a:prstGeom>
              <a:solidFill>
                <a:srgbClr val="99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15" name="Group 1073"/>
              <p:cNvGrpSpPr>
                <a:grpSpLocks/>
              </p:cNvGrpSpPr>
              <p:nvPr/>
            </p:nvGrpSpPr>
            <p:grpSpPr bwMode="auto">
              <a:xfrm>
                <a:off x="2865" y="2576"/>
                <a:ext cx="505" cy="484"/>
                <a:chOff x="2865" y="2576"/>
                <a:chExt cx="505" cy="484"/>
              </a:xfrm>
            </p:grpSpPr>
            <p:sp>
              <p:nvSpPr>
                <p:cNvPr id="57389" name="Rectangle 1069"/>
                <p:cNvSpPr>
                  <a:spLocks noChangeArrowheads="1"/>
                </p:cNvSpPr>
                <p:nvPr/>
              </p:nvSpPr>
              <p:spPr bwMode="auto">
                <a:xfrm>
                  <a:off x="2950" y="2576"/>
                  <a:ext cx="334" cy="134"/>
                </a:xfrm>
                <a:prstGeom prst="rect">
                  <a:avLst/>
                </a:prstGeom>
                <a:solidFill>
                  <a:srgbClr val="9900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90" name="Rectangle 1070"/>
                <p:cNvSpPr>
                  <a:spLocks noChangeArrowheads="1"/>
                </p:cNvSpPr>
                <p:nvPr/>
              </p:nvSpPr>
              <p:spPr bwMode="auto">
                <a:xfrm>
                  <a:off x="2866" y="2666"/>
                  <a:ext cx="504" cy="394"/>
                </a:xfrm>
                <a:prstGeom prst="rect">
                  <a:avLst/>
                </a:prstGeom>
                <a:solidFill>
                  <a:srgbClr val="9900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91" name="Arc 1071"/>
                <p:cNvSpPr>
                  <a:spLocks/>
                </p:cNvSpPr>
                <p:nvPr/>
              </p:nvSpPr>
              <p:spPr bwMode="auto">
                <a:xfrm>
                  <a:off x="2865" y="2577"/>
                  <a:ext cx="93" cy="107"/>
                </a:xfrm>
                <a:custGeom>
                  <a:avLst/>
                  <a:gdLst>
                    <a:gd name="G0" fmla="+- 21600 0 0"/>
                    <a:gd name="G1" fmla="+- 21595 0 0"/>
                    <a:gd name="G2" fmla="+- 21600 0 0"/>
                    <a:gd name="T0" fmla="*/ 0 w 21600"/>
                    <a:gd name="T1" fmla="*/ 21595 h 21595"/>
                    <a:gd name="T2" fmla="*/ 21135 w 21600"/>
                    <a:gd name="T3" fmla="*/ 0 h 21595"/>
                    <a:gd name="T4" fmla="*/ 21600 w 21600"/>
                    <a:gd name="T5" fmla="*/ 21595 h 21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5" fill="none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</a:path>
                    <a:path w="21600" h="21595" stroke="0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  <a:lnTo>
                        <a:pt x="21600" y="21595"/>
                      </a:lnTo>
                      <a:close/>
                    </a:path>
                  </a:pathLst>
                </a:custGeom>
                <a:solidFill>
                  <a:srgbClr val="9900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92" name="Arc 1072"/>
                <p:cNvSpPr>
                  <a:spLocks/>
                </p:cNvSpPr>
                <p:nvPr/>
              </p:nvSpPr>
              <p:spPr bwMode="auto">
                <a:xfrm>
                  <a:off x="3275" y="2578"/>
                  <a:ext cx="93" cy="10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803"/>
                    <a:gd name="T2" fmla="*/ 21599 w 21600"/>
                    <a:gd name="T3" fmla="*/ 21803 h 21803"/>
                    <a:gd name="T4" fmla="*/ 0 w 21600"/>
                    <a:gd name="T5" fmla="*/ 21600 h 218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803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</a:path>
                    <a:path w="21600" h="21803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9900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16" name="Group 1081"/>
            <p:cNvGrpSpPr>
              <a:grpSpLocks/>
            </p:cNvGrpSpPr>
            <p:nvPr/>
          </p:nvGrpSpPr>
          <p:grpSpPr bwMode="auto">
            <a:xfrm>
              <a:off x="2339" y="2285"/>
              <a:ext cx="506" cy="768"/>
              <a:chOff x="2339" y="2285"/>
              <a:chExt cx="506" cy="768"/>
            </a:xfrm>
          </p:grpSpPr>
          <p:sp>
            <p:nvSpPr>
              <p:cNvPr id="57395" name="Oval 1075"/>
              <p:cNvSpPr>
                <a:spLocks noChangeArrowheads="1"/>
              </p:cNvSpPr>
              <p:nvPr/>
            </p:nvSpPr>
            <p:spPr bwMode="auto">
              <a:xfrm>
                <a:off x="2456" y="2285"/>
                <a:ext cx="269" cy="261"/>
              </a:xfrm>
              <a:prstGeom prst="ellipse">
                <a:avLst/>
              </a:prstGeom>
              <a:solidFill>
                <a:srgbClr val="9900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17" name="Group 1080"/>
              <p:cNvGrpSpPr>
                <a:grpSpLocks/>
              </p:cNvGrpSpPr>
              <p:nvPr/>
            </p:nvGrpSpPr>
            <p:grpSpPr bwMode="auto">
              <a:xfrm>
                <a:off x="2339" y="2569"/>
                <a:ext cx="506" cy="484"/>
                <a:chOff x="2339" y="2569"/>
                <a:chExt cx="506" cy="484"/>
              </a:xfrm>
            </p:grpSpPr>
            <p:sp>
              <p:nvSpPr>
                <p:cNvPr id="57396" name="Rectangle 1076"/>
                <p:cNvSpPr>
                  <a:spLocks noChangeArrowheads="1"/>
                </p:cNvSpPr>
                <p:nvPr/>
              </p:nvSpPr>
              <p:spPr bwMode="auto">
                <a:xfrm>
                  <a:off x="2425" y="2569"/>
                  <a:ext cx="333" cy="134"/>
                </a:xfrm>
                <a:prstGeom prst="rect">
                  <a:avLst/>
                </a:prstGeom>
                <a:solidFill>
                  <a:srgbClr val="9900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97" name="Rectangle 1077"/>
                <p:cNvSpPr>
                  <a:spLocks noChangeArrowheads="1"/>
                </p:cNvSpPr>
                <p:nvPr/>
              </p:nvSpPr>
              <p:spPr bwMode="auto">
                <a:xfrm>
                  <a:off x="2340" y="2659"/>
                  <a:ext cx="505" cy="394"/>
                </a:xfrm>
                <a:prstGeom prst="rect">
                  <a:avLst/>
                </a:prstGeom>
                <a:solidFill>
                  <a:srgbClr val="9900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98" name="Arc 1078"/>
                <p:cNvSpPr>
                  <a:spLocks/>
                </p:cNvSpPr>
                <p:nvPr/>
              </p:nvSpPr>
              <p:spPr bwMode="auto">
                <a:xfrm>
                  <a:off x="2339" y="2570"/>
                  <a:ext cx="93" cy="107"/>
                </a:xfrm>
                <a:custGeom>
                  <a:avLst/>
                  <a:gdLst>
                    <a:gd name="G0" fmla="+- 21600 0 0"/>
                    <a:gd name="G1" fmla="+- 21599 0 0"/>
                    <a:gd name="G2" fmla="+- 21600 0 0"/>
                    <a:gd name="T0" fmla="*/ 0 w 21600"/>
                    <a:gd name="T1" fmla="*/ 21599 h 21599"/>
                    <a:gd name="T2" fmla="*/ 21368 w 21600"/>
                    <a:gd name="T3" fmla="*/ 0 h 21599"/>
                    <a:gd name="T4" fmla="*/ 21600 w 21600"/>
                    <a:gd name="T5" fmla="*/ 21599 h 21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9" fill="none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</a:path>
                    <a:path w="21600" h="21599" stroke="0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  <a:lnTo>
                        <a:pt x="21600" y="21599"/>
                      </a:lnTo>
                      <a:close/>
                    </a:path>
                  </a:pathLst>
                </a:custGeom>
                <a:solidFill>
                  <a:srgbClr val="9900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399" name="Arc 1079"/>
                <p:cNvSpPr>
                  <a:spLocks/>
                </p:cNvSpPr>
                <p:nvPr/>
              </p:nvSpPr>
              <p:spPr bwMode="auto">
                <a:xfrm>
                  <a:off x="2752" y="2569"/>
                  <a:ext cx="93" cy="10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9900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</p:grpSp>
      <p:grpSp>
        <p:nvGrpSpPr>
          <p:cNvPr id="18" name="Group 1084"/>
          <p:cNvGrpSpPr>
            <a:grpSpLocks/>
          </p:cNvGrpSpPr>
          <p:nvPr/>
        </p:nvGrpSpPr>
        <p:grpSpPr bwMode="auto">
          <a:xfrm>
            <a:off x="5638800" y="4419600"/>
            <a:ext cx="1636713" cy="1230313"/>
            <a:chOff x="2339" y="2285"/>
            <a:chExt cx="1031" cy="775"/>
          </a:xfrm>
        </p:grpSpPr>
        <p:grpSp>
          <p:nvGrpSpPr>
            <p:cNvPr id="19" name="Group 1085"/>
            <p:cNvGrpSpPr>
              <a:grpSpLocks/>
            </p:cNvGrpSpPr>
            <p:nvPr/>
          </p:nvGrpSpPr>
          <p:grpSpPr bwMode="auto">
            <a:xfrm>
              <a:off x="2865" y="2292"/>
              <a:ext cx="505" cy="768"/>
              <a:chOff x="2865" y="2292"/>
              <a:chExt cx="505" cy="768"/>
            </a:xfrm>
          </p:grpSpPr>
          <p:sp>
            <p:nvSpPr>
              <p:cNvPr id="57406" name="Oval 1086"/>
              <p:cNvSpPr>
                <a:spLocks noChangeArrowheads="1"/>
              </p:cNvSpPr>
              <p:nvPr/>
            </p:nvSpPr>
            <p:spPr bwMode="auto">
              <a:xfrm>
                <a:off x="2981" y="2292"/>
                <a:ext cx="270" cy="261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20" name="Group 1087"/>
              <p:cNvGrpSpPr>
                <a:grpSpLocks/>
              </p:cNvGrpSpPr>
              <p:nvPr/>
            </p:nvGrpSpPr>
            <p:grpSpPr bwMode="auto">
              <a:xfrm>
                <a:off x="2865" y="2576"/>
                <a:ext cx="505" cy="484"/>
                <a:chOff x="2865" y="2576"/>
                <a:chExt cx="505" cy="484"/>
              </a:xfrm>
            </p:grpSpPr>
            <p:sp>
              <p:nvSpPr>
                <p:cNvPr id="57408" name="Rectangle 1088"/>
                <p:cNvSpPr>
                  <a:spLocks noChangeArrowheads="1"/>
                </p:cNvSpPr>
                <p:nvPr/>
              </p:nvSpPr>
              <p:spPr bwMode="auto">
                <a:xfrm>
                  <a:off x="2950" y="2576"/>
                  <a:ext cx="334" cy="134"/>
                </a:xfrm>
                <a:prstGeom prst="rect">
                  <a:avLst/>
                </a:prstGeom>
                <a:solidFill>
                  <a:srgbClr val="0066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09" name="Rectangle 1089"/>
                <p:cNvSpPr>
                  <a:spLocks noChangeArrowheads="1"/>
                </p:cNvSpPr>
                <p:nvPr/>
              </p:nvSpPr>
              <p:spPr bwMode="auto">
                <a:xfrm>
                  <a:off x="2866" y="2666"/>
                  <a:ext cx="504" cy="394"/>
                </a:xfrm>
                <a:prstGeom prst="rect">
                  <a:avLst/>
                </a:prstGeom>
                <a:solidFill>
                  <a:srgbClr val="0066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10" name="Arc 1090"/>
                <p:cNvSpPr>
                  <a:spLocks/>
                </p:cNvSpPr>
                <p:nvPr/>
              </p:nvSpPr>
              <p:spPr bwMode="auto">
                <a:xfrm>
                  <a:off x="2865" y="2577"/>
                  <a:ext cx="93" cy="107"/>
                </a:xfrm>
                <a:custGeom>
                  <a:avLst/>
                  <a:gdLst>
                    <a:gd name="G0" fmla="+- 21600 0 0"/>
                    <a:gd name="G1" fmla="+- 21595 0 0"/>
                    <a:gd name="G2" fmla="+- 21600 0 0"/>
                    <a:gd name="T0" fmla="*/ 0 w 21600"/>
                    <a:gd name="T1" fmla="*/ 21595 h 21595"/>
                    <a:gd name="T2" fmla="*/ 21135 w 21600"/>
                    <a:gd name="T3" fmla="*/ 0 h 21595"/>
                    <a:gd name="T4" fmla="*/ 21600 w 21600"/>
                    <a:gd name="T5" fmla="*/ 21595 h 21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5" fill="none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</a:path>
                    <a:path w="21600" h="21595" stroke="0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  <a:lnTo>
                        <a:pt x="21600" y="21595"/>
                      </a:ln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11" name="Arc 1091"/>
                <p:cNvSpPr>
                  <a:spLocks/>
                </p:cNvSpPr>
                <p:nvPr/>
              </p:nvSpPr>
              <p:spPr bwMode="auto">
                <a:xfrm>
                  <a:off x="3275" y="2578"/>
                  <a:ext cx="93" cy="10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803"/>
                    <a:gd name="T2" fmla="*/ 21599 w 21600"/>
                    <a:gd name="T3" fmla="*/ 21803 h 21803"/>
                    <a:gd name="T4" fmla="*/ 0 w 21600"/>
                    <a:gd name="T5" fmla="*/ 21600 h 218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803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</a:path>
                    <a:path w="21600" h="21803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21" name="Group 1092"/>
            <p:cNvGrpSpPr>
              <a:grpSpLocks/>
            </p:cNvGrpSpPr>
            <p:nvPr/>
          </p:nvGrpSpPr>
          <p:grpSpPr bwMode="auto">
            <a:xfrm>
              <a:off x="2339" y="2285"/>
              <a:ext cx="506" cy="768"/>
              <a:chOff x="2339" y="2285"/>
              <a:chExt cx="506" cy="768"/>
            </a:xfrm>
          </p:grpSpPr>
          <p:sp>
            <p:nvSpPr>
              <p:cNvPr id="57413" name="Oval 1093"/>
              <p:cNvSpPr>
                <a:spLocks noChangeArrowheads="1"/>
              </p:cNvSpPr>
              <p:nvPr/>
            </p:nvSpPr>
            <p:spPr bwMode="auto">
              <a:xfrm>
                <a:off x="2456" y="2285"/>
                <a:ext cx="269" cy="261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22" name="Group 1094"/>
              <p:cNvGrpSpPr>
                <a:grpSpLocks/>
              </p:cNvGrpSpPr>
              <p:nvPr/>
            </p:nvGrpSpPr>
            <p:grpSpPr bwMode="auto">
              <a:xfrm>
                <a:off x="2339" y="2569"/>
                <a:ext cx="506" cy="484"/>
                <a:chOff x="2339" y="2569"/>
                <a:chExt cx="506" cy="484"/>
              </a:xfrm>
            </p:grpSpPr>
            <p:sp>
              <p:nvSpPr>
                <p:cNvPr id="57415" name="Rectangle 1095"/>
                <p:cNvSpPr>
                  <a:spLocks noChangeArrowheads="1"/>
                </p:cNvSpPr>
                <p:nvPr/>
              </p:nvSpPr>
              <p:spPr bwMode="auto">
                <a:xfrm>
                  <a:off x="2425" y="2569"/>
                  <a:ext cx="333" cy="134"/>
                </a:xfrm>
                <a:prstGeom prst="rect">
                  <a:avLst/>
                </a:prstGeom>
                <a:solidFill>
                  <a:srgbClr val="0066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16" name="Rectangle 1096"/>
                <p:cNvSpPr>
                  <a:spLocks noChangeArrowheads="1"/>
                </p:cNvSpPr>
                <p:nvPr/>
              </p:nvSpPr>
              <p:spPr bwMode="auto">
                <a:xfrm>
                  <a:off x="2340" y="2659"/>
                  <a:ext cx="505" cy="394"/>
                </a:xfrm>
                <a:prstGeom prst="rect">
                  <a:avLst/>
                </a:prstGeom>
                <a:solidFill>
                  <a:srgbClr val="0066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17" name="Arc 1097"/>
                <p:cNvSpPr>
                  <a:spLocks/>
                </p:cNvSpPr>
                <p:nvPr/>
              </p:nvSpPr>
              <p:spPr bwMode="auto">
                <a:xfrm>
                  <a:off x="2339" y="2570"/>
                  <a:ext cx="93" cy="107"/>
                </a:xfrm>
                <a:custGeom>
                  <a:avLst/>
                  <a:gdLst>
                    <a:gd name="G0" fmla="+- 21600 0 0"/>
                    <a:gd name="G1" fmla="+- 21599 0 0"/>
                    <a:gd name="G2" fmla="+- 21600 0 0"/>
                    <a:gd name="T0" fmla="*/ 0 w 21600"/>
                    <a:gd name="T1" fmla="*/ 21599 h 21599"/>
                    <a:gd name="T2" fmla="*/ 21368 w 21600"/>
                    <a:gd name="T3" fmla="*/ 0 h 21599"/>
                    <a:gd name="T4" fmla="*/ 21600 w 21600"/>
                    <a:gd name="T5" fmla="*/ 21599 h 21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9" fill="none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</a:path>
                    <a:path w="21600" h="21599" stroke="0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  <a:lnTo>
                        <a:pt x="21600" y="21599"/>
                      </a:ln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18" name="Arc 1098"/>
                <p:cNvSpPr>
                  <a:spLocks/>
                </p:cNvSpPr>
                <p:nvPr/>
              </p:nvSpPr>
              <p:spPr bwMode="auto">
                <a:xfrm>
                  <a:off x="2752" y="2569"/>
                  <a:ext cx="93" cy="10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</p:grpSp>
      <p:grpSp>
        <p:nvGrpSpPr>
          <p:cNvPr id="23" name="Group 1099"/>
          <p:cNvGrpSpPr>
            <a:grpSpLocks/>
          </p:cNvGrpSpPr>
          <p:nvPr/>
        </p:nvGrpSpPr>
        <p:grpSpPr bwMode="auto">
          <a:xfrm>
            <a:off x="6324600" y="3124200"/>
            <a:ext cx="1636713" cy="1230313"/>
            <a:chOff x="2339" y="2285"/>
            <a:chExt cx="1031" cy="775"/>
          </a:xfrm>
        </p:grpSpPr>
        <p:grpSp>
          <p:nvGrpSpPr>
            <p:cNvPr id="24" name="Group 1100"/>
            <p:cNvGrpSpPr>
              <a:grpSpLocks/>
            </p:cNvGrpSpPr>
            <p:nvPr/>
          </p:nvGrpSpPr>
          <p:grpSpPr bwMode="auto">
            <a:xfrm>
              <a:off x="2865" y="2292"/>
              <a:ext cx="505" cy="768"/>
              <a:chOff x="2865" y="2292"/>
              <a:chExt cx="505" cy="768"/>
            </a:xfrm>
          </p:grpSpPr>
          <p:sp>
            <p:nvSpPr>
              <p:cNvPr id="57421" name="Oval 1101"/>
              <p:cNvSpPr>
                <a:spLocks noChangeArrowheads="1"/>
              </p:cNvSpPr>
              <p:nvPr/>
            </p:nvSpPr>
            <p:spPr bwMode="auto">
              <a:xfrm>
                <a:off x="2981" y="2292"/>
                <a:ext cx="270" cy="261"/>
              </a:xfrm>
              <a:prstGeom prst="ellipse">
                <a:avLst/>
              </a:prstGeom>
              <a:solidFill>
                <a:srgbClr val="CC6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25" name="Group 1102"/>
              <p:cNvGrpSpPr>
                <a:grpSpLocks/>
              </p:cNvGrpSpPr>
              <p:nvPr/>
            </p:nvGrpSpPr>
            <p:grpSpPr bwMode="auto">
              <a:xfrm>
                <a:off x="2865" y="2576"/>
                <a:ext cx="505" cy="484"/>
                <a:chOff x="2865" y="2576"/>
                <a:chExt cx="505" cy="484"/>
              </a:xfrm>
            </p:grpSpPr>
            <p:sp>
              <p:nvSpPr>
                <p:cNvPr id="57423" name="Rectangle 1103"/>
                <p:cNvSpPr>
                  <a:spLocks noChangeArrowheads="1"/>
                </p:cNvSpPr>
                <p:nvPr/>
              </p:nvSpPr>
              <p:spPr bwMode="auto">
                <a:xfrm>
                  <a:off x="2950" y="2576"/>
                  <a:ext cx="334" cy="134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24" name="Rectangle 1104"/>
                <p:cNvSpPr>
                  <a:spLocks noChangeArrowheads="1"/>
                </p:cNvSpPr>
                <p:nvPr/>
              </p:nvSpPr>
              <p:spPr bwMode="auto">
                <a:xfrm>
                  <a:off x="2866" y="2666"/>
                  <a:ext cx="504" cy="394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25" name="Arc 1105"/>
                <p:cNvSpPr>
                  <a:spLocks/>
                </p:cNvSpPr>
                <p:nvPr/>
              </p:nvSpPr>
              <p:spPr bwMode="auto">
                <a:xfrm>
                  <a:off x="2865" y="2577"/>
                  <a:ext cx="93" cy="107"/>
                </a:xfrm>
                <a:custGeom>
                  <a:avLst/>
                  <a:gdLst>
                    <a:gd name="G0" fmla="+- 21600 0 0"/>
                    <a:gd name="G1" fmla="+- 21595 0 0"/>
                    <a:gd name="G2" fmla="+- 21600 0 0"/>
                    <a:gd name="T0" fmla="*/ 0 w 21600"/>
                    <a:gd name="T1" fmla="*/ 21595 h 21595"/>
                    <a:gd name="T2" fmla="*/ 21135 w 21600"/>
                    <a:gd name="T3" fmla="*/ 0 h 21595"/>
                    <a:gd name="T4" fmla="*/ 21600 w 21600"/>
                    <a:gd name="T5" fmla="*/ 21595 h 21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5" fill="none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</a:path>
                    <a:path w="21600" h="21595" stroke="0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  <a:lnTo>
                        <a:pt x="21600" y="21595"/>
                      </a:lnTo>
                      <a:close/>
                    </a:path>
                  </a:pathLst>
                </a:custGeom>
                <a:solidFill>
                  <a:srgbClr val="CC66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26" name="Arc 1106"/>
                <p:cNvSpPr>
                  <a:spLocks/>
                </p:cNvSpPr>
                <p:nvPr/>
              </p:nvSpPr>
              <p:spPr bwMode="auto">
                <a:xfrm>
                  <a:off x="3275" y="2578"/>
                  <a:ext cx="93" cy="10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803"/>
                    <a:gd name="T2" fmla="*/ 21599 w 21600"/>
                    <a:gd name="T3" fmla="*/ 21803 h 21803"/>
                    <a:gd name="T4" fmla="*/ 0 w 21600"/>
                    <a:gd name="T5" fmla="*/ 21600 h 218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803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</a:path>
                    <a:path w="21600" h="21803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66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26" name="Group 1107"/>
            <p:cNvGrpSpPr>
              <a:grpSpLocks/>
            </p:cNvGrpSpPr>
            <p:nvPr/>
          </p:nvGrpSpPr>
          <p:grpSpPr bwMode="auto">
            <a:xfrm>
              <a:off x="2339" y="2285"/>
              <a:ext cx="506" cy="768"/>
              <a:chOff x="2339" y="2285"/>
              <a:chExt cx="506" cy="768"/>
            </a:xfrm>
          </p:grpSpPr>
          <p:sp>
            <p:nvSpPr>
              <p:cNvPr id="57428" name="Oval 1108"/>
              <p:cNvSpPr>
                <a:spLocks noChangeArrowheads="1"/>
              </p:cNvSpPr>
              <p:nvPr/>
            </p:nvSpPr>
            <p:spPr bwMode="auto">
              <a:xfrm>
                <a:off x="2456" y="2285"/>
                <a:ext cx="269" cy="261"/>
              </a:xfrm>
              <a:prstGeom prst="ellipse">
                <a:avLst/>
              </a:prstGeom>
              <a:solidFill>
                <a:srgbClr val="CC66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27" name="Group 1109"/>
              <p:cNvGrpSpPr>
                <a:grpSpLocks/>
              </p:cNvGrpSpPr>
              <p:nvPr/>
            </p:nvGrpSpPr>
            <p:grpSpPr bwMode="auto">
              <a:xfrm>
                <a:off x="2339" y="2569"/>
                <a:ext cx="506" cy="484"/>
                <a:chOff x="2339" y="2569"/>
                <a:chExt cx="506" cy="484"/>
              </a:xfrm>
            </p:grpSpPr>
            <p:sp>
              <p:nvSpPr>
                <p:cNvPr id="57430" name="Rectangle 1110"/>
                <p:cNvSpPr>
                  <a:spLocks noChangeArrowheads="1"/>
                </p:cNvSpPr>
                <p:nvPr/>
              </p:nvSpPr>
              <p:spPr bwMode="auto">
                <a:xfrm>
                  <a:off x="2425" y="2569"/>
                  <a:ext cx="333" cy="134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31" name="Rectangle 1111"/>
                <p:cNvSpPr>
                  <a:spLocks noChangeArrowheads="1"/>
                </p:cNvSpPr>
                <p:nvPr/>
              </p:nvSpPr>
              <p:spPr bwMode="auto">
                <a:xfrm>
                  <a:off x="2340" y="2659"/>
                  <a:ext cx="505" cy="394"/>
                </a:xfrm>
                <a:prstGeom prst="rect">
                  <a:avLst/>
                </a:prstGeom>
                <a:solidFill>
                  <a:srgbClr val="CC66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32" name="Arc 1112"/>
                <p:cNvSpPr>
                  <a:spLocks/>
                </p:cNvSpPr>
                <p:nvPr/>
              </p:nvSpPr>
              <p:spPr bwMode="auto">
                <a:xfrm>
                  <a:off x="2339" y="2570"/>
                  <a:ext cx="93" cy="107"/>
                </a:xfrm>
                <a:custGeom>
                  <a:avLst/>
                  <a:gdLst>
                    <a:gd name="G0" fmla="+- 21600 0 0"/>
                    <a:gd name="G1" fmla="+- 21599 0 0"/>
                    <a:gd name="G2" fmla="+- 21600 0 0"/>
                    <a:gd name="T0" fmla="*/ 0 w 21600"/>
                    <a:gd name="T1" fmla="*/ 21599 h 21599"/>
                    <a:gd name="T2" fmla="*/ 21368 w 21600"/>
                    <a:gd name="T3" fmla="*/ 0 h 21599"/>
                    <a:gd name="T4" fmla="*/ 21600 w 21600"/>
                    <a:gd name="T5" fmla="*/ 21599 h 21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9" fill="none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</a:path>
                    <a:path w="21600" h="21599" stroke="0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  <a:lnTo>
                        <a:pt x="21600" y="21599"/>
                      </a:lnTo>
                      <a:close/>
                    </a:path>
                  </a:pathLst>
                </a:custGeom>
                <a:solidFill>
                  <a:srgbClr val="CC66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33" name="Arc 1113"/>
                <p:cNvSpPr>
                  <a:spLocks/>
                </p:cNvSpPr>
                <p:nvPr/>
              </p:nvSpPr>
              <p:spPr bwMode="auto">
                <a:xfrm>
                  <a:off x="2752" y="2569"/>
                  <a:ext cx="93" cy="10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CC66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</p:grpSp>
      <p:grpSp>
        <p:nvGrpSpPr>
          <p:cNvPr id="28" name="Group 1114"/>
          <p:cNvGrpSpPr>
            <a:grpSpLocks/>
          </p:cNvGrpSpPr>
          <p:nvPr/>
        </p:nvGrpSpPr>
        <p:grpSpPr bwMode="auto">
          <a:xfrm>
            <a:off x="914400" y="3810000"/>
            <a:ext cx="1636713" cy="1230313"/>
            <a:chOff x="2339" y="2285"/>
            <a:chExt cx="1031" cy="775"/>
          </a:xfrm>
        </p:grpSpPr>
        <p:grpSp>
          <p:nvGrpSpPr>
            <p:cNvPr id="29" name="Group 1115"/>
            <p:cNvGrpSpPr>
              <a:grpSpLocks/>
            </p:cNvGrpSpPr>
            <p:nvPr/>
          </p:nvGrpSpPr>
          <p:grpSpPr bwMode="auto">
            <a:xfrm>
              <a:off x="2865" y="2292"/>
              <a:ext cx="505" cy="768"/>
              <a:chOff x="2865" y="2292"/>
              <a:chExt cx="505" cy="768"/>
            </a:xfrm>
          </p:grpSpPr>
          <p:sp>
            <p:nvSpPr>
              <p:cNvPr id="57436" name="Oval 1116"/>
              <p:cNvSpPr>
                <a:spLocks noChangeArrowheads="1"/>
              </p:cNvSpPr>
              <p:nvPr/>
            </p:nvSpPr>
            <p:spPr bwMode="auto">
              <a:xfrm>
                <a:off x="2981" y="2292"/>
                <a:ext cx="270" cy="261"/>
              </a:xfrm>
              <a:prstGeom prst="ellipse">
                <a:avLst/>
              </a:pr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30" name="Group 1117"/>
              <p:cNvGrpSpPr>
                <a:grpSpLocks/>
              </p:cNvGrpSpPr>
              <p:nvPr/>
            </p:nvGrpSpPr>
            <p:grpSpPr bwMode="auto">
              <a:xfrm>
                <a:off x="2865" y="2576"/>
                <a:ext cx="505" cy="484"/>
                <a:chOff x="2865" y="2576"/>
                <a:chExt cx="505" cy="484"/>
              </a:xfrm>
            </p:grpSpPr>
            <p:sp>
              <p:nvSpPr>
                <p:cNvPr id="57438" name="Rectangle 1118"/>
                <p:cNvSpPr>
                  <a:spLocks noChangeArrowheads="1"/>
                </p:cNvSpPr>
                <p:nvPr/>
              </p:nvSpPr>
              <p:spPr bwMode="auto">
                <a:xfrm>
                  <a:off x="2950" y="2576"/>
                  <a:ext cx="334" cy="134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39" name="Rectangle 1119"/>
                <p:cNvSpPr>
                  <a:spLocks noChangeArrowheads="1"/>
                </p:cNvSpPr>
                <p:nvPr/>
              </p:nvSpPr>
              <p:spPr bwMode="auto">
                <a:xfrm>
                  <a:off x="2866" y="2666"/>
                  <a:ext cx="504" cy="394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40" name="Arc 1120"/>
                <p:cNvSpPr>
                  <a:spLocks/>
                </p:cNvSpPr>
                <p:nvPr/>
              </p:nvSpPr>
              <p:spPr bwMode="auto">
                <a:xfrm>
                  <a:off x="2865" y="2577"/>
                  <a:ext cx="93" cy="107"/>
                </a:xfrm>
                <a:custGeom>
                  <a:avLst/>
                  <a:gdLst>
                    <a:gd name="G0" fmla="+- 21600 0 0"/>
                    <a:gd name="G1" fmla="+- 21595 0 0"/>
                    <a:gd name="G2" fmla="+- 21600 0 0"/>
                    <a:gd name="T0" fmla="*/ 0 w 21600"/>
                    <a:gd name="T1" fmla="*/ 21595 h 21595"/>
                    <a:gd name="T2" fmla="*/ 21135 w 21600"/>
                    <a:gd name="T3" fmla="*/ 0 h 21595"/>
                    <a:gd name="T4" fmla="*/ 21600 w 21600"/>
                    <a:gd name="T5" fmla="*/ 21595 h 215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5" fill="none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</a:path>
                    <a:path w="21600" h="21595" stroke="0" extrusionOk="0">
                      <a:moveTo>
                        <a:pt x="0" y="21595"/>
                      </a:moveTo>
                      <a:cubicBezTo>
                        <a:pt x="0" y="9846"/>
                        <a:pt x="9389" y="252"/>
                        <a:pt x="21135" y="0"/>
                      </a:cubicBezTo>
                      <a:lnTo>
                        <a:pt x="21600" y="21595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41" name="Arc 1121"/>
                <p:cNvSpPr>
                  <a:spLocks/>
                </p:cNvSpPr>
                <p:nvPr/>
              </p:nvSpPr>
              <p:spPr bwMode="auto">
                <a:xfrm>
                  <a:off x="3275" y="2578"/>
                  <a:ext cx="93" cy="109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803"/>
                    <a:gd name="T2" fmla="*/ 21599 w 21600"/>
                    <a:gd name="T3" fmla="*/ 21803 h 21803"/>
                    <a:gd name="T4" fmla="*/ 0 w 21600"/>
                    <a:gd name="T5" fmla="*/ 21600 h 218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803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</a:path>
                    <a:path w="21600" h="21803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67"/>
                        <a:pt x="21599" y="21735"/>
                        <a:pt x="21599" y="21803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31" name="Group 1122"/>
            <p:cNvGrpSpPr>
              <a:grpSpLocks/>
            </p:cNvGrpSpPr>
            <p:nvPr/>
          </p:nvGrpSpPr>
          <p:grpSpPr bwMode="auto">
            <a:xfrm>
              <a:off x="2339" y="2285"/>
              <a:ext cx="506" cy="768"/>
              <a:chOff x="2339" y="2285"/>
              <a:chExt cx="506" cy="768"/>
            </a:xfrm>
          </p:grpSpPr>
          <p:sp>
            <p:nvSpPr>
              <p:cNvPr id="57443" name="Oval 1123"/>
              <p:cNvSpPr>
                <a:spLocks noChangeArrowheads="1"/>
              </p:cNvSpPr>
              <p:nvPr/>
            </p:nvSpPr>
            <p:spPr bwMode="auto">
              <a:xfrm>
                <a:off x="2456" y="2285"/>
                <a:ext cx="269" cy="261"/>
              </a:xfrm>
              <a:prstGeom prst="ellipse">
                <a:avLst/>
              </a:pr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grpSp>
            <p:nvGrpSpPr>
              <p:cNvPr id="57344" name="Group 1124"/>
              <p:cNvGrpSpPr>
                <a:grpSpLocks/>
              </p:cNvGrpSpPr>
              <p:nvPr/>
            </p:nvGrpSpPr>
            <p:grpSpPr bwMode="auto">
              <a:xfrm>
                <a:off x="2339" y="2569"/>
                <a:ext cx="506" cy="484"/>
                <a:chOff x="2339" y="2569"/>
                <a:chExt cx="506" cy="484"/>
              </a:xfrm>
            </p:grpSpPr>
            <p:sp>
              <p:nvSpPr>
                <p:cNvPr id="57445" name="Rectangle 1125"/>
                <p:cNvSpPr>
                  <a:spLocks noChangeArrowheads="1"/>
                </p:cNvSpPr>
                <p:nvPr/>
              </p:nvSpPr>
              <p:spPr bwMode="auto">
                <a:xfrm>
                  <a:off x="2425" y="2569"/>
                  <a:ext cx="333" cy="134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46" name="Rectangle 1126"/>
                <p:cNvSpPr>
                  <a:spLocks noChangeArrowheads="1"/>
                </p:cNvSpPr>
                <p:nvPr/>
              </p:nvSpPr>
              <p:spPr bwMode="auto">
                <a:xfrm>
                  <a:off x="2340" y="2659"/>
                  <a:ext cx="505" cy="394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47" name="Arc 1127"/>
                <p:cNvSpPr>
                  <a:spLocks/>
                </p:cNvSpPr>
                <p:nvPr/>
              </p:nvSpPr>
              <p:spPr bwMode="auto">
                <a:xfrm>
                  <a:off x="2339" y="2570"/>
                  <a:ext cx="93" cy="107"/>
                </a:xfrm>
                <a:custGeom>
                  <a:avLst/>
                  <a:gdLst>
                    <a:gd name="G0" fmla="+- 21600 0 0"/>
                    <a:gd name="G1" fmla="+- 21599 0 0"/>
                    <a:gd name="G2" fmla="+- 21600 0 0"/>
                    <a:gd name="T0" fmla="*/ 0 w 21600"/>
                    <a:gd name="T1" fmla="*/ 21599 h 21599"/>
                    <a:gd name="T2" fmla="*/ 21368 w 21600"/>
                    <a:gd name="T3" fmla="*/ 0 h 21599"/>
                    <a:gd name="T4" fmla="*/ 21600 w 21600"/>
                    <a:gd name="T5" fmla="*/ 21599 h 21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599" fill="none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</a:path>
                    <a:path w="21600" h="21599" stroke="0" extrusionOk="0">
                      <a:moveTo>
                        <a:pt x="0" y="21599"/>
                      </a:moveTo>
                      <a:cubicBezTo>
                        <a:pt x="0" y="9760"/>
                        <a:pt x="9529" y="127"/>
                        <a:pt x="21368" y="0"/>
                      </a:cubicBezTo>
                      <a:lnTo>
                        <a:pt x="21600" y="21599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57448" name="Arc 1128"/>
                <p:cNvSpPr>
                  <a:spLocks/>
                </p:cNvSpPr>
                <p:nvPr/>
              </p:nvSpPr>
              <p:spPr bwMode="auto">
                <a:xfrm>
                  <a:off x="2752" y="2569"/>
                  <a:ext cx="93" cy="10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</p:grpSp>
      </p:grpSp>
      <p:sp>
        <p:nvSpPr>
          <p:cNvPr id="104" name="10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A3523-3409-48E0-8785-71AB3890D75D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74752" name="Object 1024"/>
          <p:cNvGraphicFramePr>
            <a:graphicFrameLocks noChangeAspect="1"/>
          </p:cNvGraphicFramePr>
          <p:nvPr/>
        </p:nvGraphicFramePr>
        <p:xfrm>
          <a:off x="762000" y="5105400"/>
          <a:ext cx="7467600" cy="1139825"/>
        </p:xfrm>
        <a:graphic>
          <a:graphicData uri="http://schemas.openxmlformats.org/presentationml/2006/ole">
            <p:oleObj spid="_x0000_s7170" name="Imagen" r:id="rId4" imgW="4591440" imgH="2130840" progId="">
              <p:embed/>
            </p:oleObj>
          </a:graphicData>
        </a:graphic>
      </p:graphicFrame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14348" y="428604"/>
            <a:ext cx="4957770" cy="14465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4400" dirty="0">
                <a:latin typeface="Arial" pitchFamily="34" charset="0"/>
                <a:cs typeface="Arial" pitchFamily="34" charset="0"/>
              </a:rPr>
              <a:t>SEGUNDA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4400" dirty="0">
                <a:latin typeface="Arial" pitchFamily="34" charset="0"/>
                <a:cs typeface="Arial" pitchFamily="34" charset="0"/>
              </a:rPr>
              <a:t>CUESTIÓN</a:t>
            </a:r>
            <a:endParaRPr lang="es-ES_tradnl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2286000"/>
            <a:ext cx="6058069" cy="2246769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Solemos creer que la evaluación </a:t>
            </a: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da cuenta de lo que el alumno</a:t>
            </a: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es y sabe y que eso es </a:t>
            </a: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lo que el alumno seguirá </a:t>
            </a: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sabiendo y siendo en el futuro</a:t>
            </a:r>
            <a:endParaRPr lang="es-ES_trad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 autoUpdateAnimBg="0"/>
      <p:bldP spid="1434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2F05-234F-4AD0-9AC6-89130BA2222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75776" name="Object 1024"/>
          <p:cNvGraphicFramePr>
            <a:graphicFrameLocks noChangeAspect="1"/>
          </p:cNvGraphicFramePr>
          <p:nvPr/>
        </p:nvGraphicFramePr>
        <p:xfrm>
          <a:off x="6143636" y="4572008"/>
          <a:ext cx="2514600" cy="1814513"/>
        </p:xfrm>
        <a:graphic>
          <a:graphicData uri="http://schemas.openxmlformats.org/presentationml/2006/ole">
            <p:oleObj spid="_x0000_s8194" name="Imagen" r:id="rId4" imgW="4586760" imgH="3309120" progId="">
              <p:embed/>
            </p:oleObj>
          </a:graphicData>
        </a:graphic>
      </p:graphicFrame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17574" y="714356"/>
            <a:ext cx="5869003" cy="403187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</a:rPr>
              <a:t>pero </a:t>
            </a:r>
          </a:p>
          <a:p>
            <a:r>
              <a:rPr lang="es-ES_tradnl" sz="3200" b="1" dirty="0" smtClean="0">
                <a:solidFill>
                  <a:schemeClr val="bg1"/>
                </a:solidFill>
              </a:rPr>
              <a:t>la evaluación de los aprendizajes</a:t>
            </a:r>
          </a:p>
          <a:p>
            <a:r>
              <a:rPr lang="es-ES_tradnl" sz="3200" b="1" dirty="0" smtClean="0">
                <a:solidFill>
                  <a:schemeClr val="bg1"/>
                </a:solidFill>
              </a:rPr>
              <a:t>tiene la misión </a:t>
            </a:r>
          </a:p>
          <a:p>
            <a:r>
              <a:rPr lang="es-ES_tradnl" sz="3200" b="1" dirty="0" smtClean="0">
                <a:solidFill>
                  <a:schemeClr val="bg1"/>
                </a:solidFill>
              </a:rPr>
              <a:t>de dar cuenta de </a:t>
            </a:r>
          </a:p>
          <a:p>
            <a:r>
              <a:rPr lang="es-ES_tradnl" sz="3200" b="1" u="sng" dirty="0" smtClean="0">
                <a:solidFill>
                  <a:schemeClr val="bg1"/>
                </a:solidFill>
              </a:rPr>
              <a:t>los aspectos dinámicos</a:t>
            </a:r>
          </a:p>
          <a:p>
            <a:r>
              <a:rPr lang="es-ES_tradnl" sz="3200" b="1" u="sng" dirty="0" smtClean="0">
                <a:solidFill>
                  <a:schemeClr val="bg1"/>
                </a:solidFill>
              </a:rPr>
              <a:t>de la persona y </a:t>
            </a:r>
          </a:p>
          <a:p>
            <a:r>
              <a:rPr lang="es-ES_tradnl" sz="3200" b="1" u="sng" dirty="0" smtClean="0">
                <a:solidFill>
                  <a:schemeClr val="bg1"/>
                </a:solidFill>
              </a:rPr>
              <a:t>de sus actividades, de sus cambios</a:t>
            </a:r>
            <a:endParaRPr lang="es-ES_tradnl" u="sng" dirty="0">
              <a:solidFill>
                <a:schemeClr val="bg1"/>
              </a:solidFill>
            </a:endParaRP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53CCE-A4D5-40CF-B754-F10CBF7FDE42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56125" y="5519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76800" name="Object 1024"/>
          <p:cNvGraphicFramePr>
            <a:graphicFrameLocks noChangeAspect="1"/>
          </p:cNvGraphicFramePr>
          <p:nvPr/>
        </p:nvGraphicFramePr>
        <p:xfrm>
          <a:off x="762000" y="5105400"/>
          <a:ext cx="7467600" cy="1139825"/>
        </p:xfrm>
        <a:graphic>
          <a:graphicData uri="http://schemas.openxmlformats.org/presentationml/2006/ole">
            <p:oleObj spid="_x0000_s9218" name="Imagen" r:id="rId4" imgW="4591440" imgH="2130840" progId="">
              <p:embed/>
            </p:oleObj>
          </a:graphicData>
        </a:graphic>
      </p:graphicFrame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57224" y="428604"/>
            <a:ext cx="4857784" cy="1815882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4400" dirty="0">
                <a:latin typeface="Arial" pitchFamily="34" charset="0"/>
                <a:cs typeface="Arial" pitchFamily="34" charset="0"/>
              </a:rPr>
              <a:t>TERCERA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4400" dirty="0">
                <a:latin typeface="Arial" pitchFamily="34" charset="0"/>
                <a:cs typeface="Arial" pitchFamily="34" charset="0"/>
              </a:rPr>
              <a:t>CUESTIÓN</a:t>
            </a:r>
            <a:endParaRPr lang="es-ES_tradnl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2400" dirty="0">
              <a:latin typeface="CityDBol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14463" y="2493963"/>
            <a:ext cx="7062787" cy="22891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3600" b="1"/>
              <a:t>Se confía en que </a:t>
            </a:r>
          </a:p>
          <a:p>
            <a:r>
              <a:rPr lang="es-ES_tradnl" sz="3600" b="1"/>
              <a:t>la evaluación tiene capacidad </a:t>
            </a:r>
          </a:p>
          <a:p>
            <a:r>
              <a:rPr lang="es-ES_tradnl" sz="3600" b="1"/>
              <a:t>para dar cuenta </a:t>
            </a:r>
          </a:p>
          <a:p>
            <a:r>
              <a:rPr lang="es-ES_tradnl" sz="3600" b="1"/>
              <a:t>de lo que el alumno sabe ahora</a:t>
            </a:r>
            <a:endParaRPr lang="es-ES_tradnl" b="1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 autoUpdateAnimBg="0"/>
      <p:bldP spid="1741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B5220-9CAD-4056-A66E-372894B24D87}" type="slidenum">
              <a:rPr lang="en-US"/>
              <a:pPr/>
              <a:t>19</a:t>
            </a:fld>
            <a:endParaRPr lang="en-US"/>
          </a:p>
        </p:txBody>
      </p:sp>
      <p:sp>
        <p:nvSpPr>
          <p:cNvPr id="18434" name="Text Box 1026"/>
          <p:cNvSpPr txBox="1">
            <a:spLocks noChangeArrowheads="1"/>
          </p:cNvSpPr>
          <p:nvPr/>
        </p:nvSpPr>
        <p:spPr bwMode="auto">
          <a:xfrm>
            <a:off x="7223125" y="54435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77824" name="Object 1024"/>
          <p:cNvGraphicFramePr>
            <a:graphicFrameLocks noChangeAspect="1"/>
          </p:cNvGraphicFramePr>
          <p:nvPr/>
        </p:nvGraphicFramePr>
        <p:xfrm>
          <a:off x="6143636" y="4357694"/>
          <a:ext cx="2514600" cy="1814513"/>
        </p:xfrm>
        <a:graphic>
          <a:graphicData uri="http://schemas.openxmlformats.org/presentationml/2006/ole">
            <p:oleObj spid="_x0000_s10242" name="Imagen" r:id="rId4" imgW="4586760" imgH="3309120" progId="">
              <p:embed/>
            </p:oleObj>
          </a:graphicData>
        </a:graphic>
      </p:graphicFrame>
      <p:sp>
        <p:nvSpPr>
          <p:cNvPr id="18436" name="Text Box 1028"/>
          <p:cNvSpPr txBox="1">
            <a:spLocks noChangeArrowheads="1"/>
          </p:cNvSpPr>
          <p:nvPr/>
        </p:nvSpPr>
        <p:spPr bwMode="auto">
          <a:xfrm>
            <a:off x="928662" y="785794"/>
            <a:ext cx="7479420" cy="341632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3600" b="1" dirty="0">
                <a:solidFill>
                  <a:schemeClr val="bg1"/>
                </a:solidFill>
              </a:rPr>
              <a:t>Sin embargo, </a:t>
            </a:r>
          </a:p>
          <a:p>
            <a:r>
              <a:rPr lang="es-ES_tradnl" sz="3600" b="1" dirty="0">
                <a:solidFill>
                  <a:schemeClr val="bg1"/>
                </a:solidFill>
              </a:rPr>
              <a:t>ninguna instancia y ningún conjunto </a:t>
            </a:r>
          </a:p>
          <a:p>
            <a:r>
              <a:rPr lang="es-ES_tradnl" sz="3600" b="1" dirty="0">
                <a:solidFill>
                  <a:schemeClr val="bg1"/>
                </a:solidFill>
              </a:rPr>
              <a:t>de instancias de evaluación </a:t>
            </a:r>
            <a:r>
              <a:rPr lang="es-ES_tradnl" sz="3600" b="1" u="sng" dirty="0">
                <a:solidFill>
                  <a:schemeClr val="bg1"/>
                </a:solidFill>
              </a:rPr>
              <a:t>pueden</a:t>
            </a:r>
          </a:p>
          <a:p>
            <a:r>
              <a:rPr lang="es-ES_tradnl" sz="3600" b="1" u="sng" dirty="0">
                <a:solidFill>
                  <a:schemeClr val="bg1"/>
                </a:solidFill>
              </a:rPr>
              <a:t>medir todo el </a:t>
            </a:r>
            <a:r>
              <a:rPr lang="es-ES_tradnl" sz="3600" b="1" u="sng" dirty="0" smtClean="0">
                <a:solidFill>
                  <a:schemeClr val="bg1"/>
                </a:solidFill>
              </a:rPr>
              <a:t>conocimiento</a:t>
            </a:r>
            <a:r>
              <a:rPr lang="es-ES_tradnl" sz="3600" b="1" dirty="0" smtClean="0">
                <a:solidFill>
                  <a:schemeClr val="bg1"/>
                </a:solidFill>
              </a:rPr>
              <a:t>,  </a:t>
            </a:r>
            <a:endParaRPr lang="es-ES_tradnl" sz="3600" b="1" dirty="0">
              <a:solidFill>
                <a:schemeClr val="bg1"/>
              </a:solidFill>
            </a:endParaRPr>
          </a:p>
          <a:p>
            <a:r>
              <a:rPr lang="es-ES_tradnl" sz="3600" b="1" u="sng" dirty="0">
                <a:solidFill>
                  <a:schemeClr val="bg1"/>
                </a:solidFill>
              </a:rPr>
              <a:t>todas las </a:t>
            </a:r>
            <a:r>
              <a:rPr lang="es-ES_tradnl" sz="3600" b="1" u="sng" dirty="0" smtClean="0">
                <a:solidFill>
                  <a:schemeClr val="bg1"/>
                </a:solidFill>
              </a:rPr>
              <a:t>habilidades de </a:t>
            </a:r>
            <a:r>
              <a:rPr lang="es-ES_tradnl" sz="3600" b="1" u="sng" dirty="0">
                <a:solidFill>
                  <a:schemeClr val="bg1"/>
                </a:solidFill>
              </a:rPr>
              <a:t>una </a:t>
            </a:r>
            <a:r>
              <a:rPr lang="es-ES_tradnl" sz="3600" b="1" u="sng" dirty="0" smtClean="0">
                <a:solidFill>
                  <a:schemeClr val="bg1"/>
                </a:solidFill>
              </a:rPr>
              <a:t>persona, </a:t>
            </a:r>
          </a:p>
          <a:p>
            <a:r>
              <a:rPr lang="es-ES_tradnl" sz="3600" b="1" u="sng" dirty="0" smtClean="0">
                <a:solidFill>
                  <a:schemeClr val="bg1"/>
                </a:solidFill>
              </a:rPr>
              <a:t>todas sus actitudes y valores </a:t>
            </a:r>
            <a:endParaRPr lang="es-ES_tradnl" sz="3600" b="1" u="sng" dirty="0">
              <a:solidFill>
                <a:schemeClr val="bg1"/>
              </a:solidFill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43240" y="6400800"/>
            <a:ext cx="2895600" cy="457200"/>
          </a:xfrm>
        </p:spPr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AFE7-A510-4667-BA30-2252072FFF3A}" type="slidenum">
              <a:rPr lang="en-US"/>
              <a:pPr/>
              <a:t>2</a:t>
            </a:fld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85800" y="990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ES_tradnl" sz="4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¿Por qué es difícil hacer una </a:t>
            </a:r>
            <a:r>
              <a:rPr lang="es-ES_tradnl" sz="4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evaluación de aprendizajes?</a:t>
            </a:r>
            <a:endParaRPr lang="es-ES_tradnl" sz="4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371600" y="2895600"/>
            <a:ext cx="4267200" cy="10668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s-ES_tradnl" sz="2800" b="1" dirty="0">
                <a:solidFill>
                  <a:schemeClr val="bg1"/>
                </a:solidFill>
              </a:rPr>
              <a:t>PROBLEMAS TEÓRICOS</a:t>
            </a:r>
          </a:p>
        </p:txBody>
      </p:sp>
      <p:graphicFrame>
        <p:nvGraphicFramePr>
          <p:cNvPr id="66560" name="Object 0"/>
          <p:cNvGraphicFramePr>
            <a:graphicFrameLocks noChangeAspect="1"/>
          </p:cNvGraphicFramePr>
          <p:nvPr/>
        </p:nvGraphicFramePr>
        <p:xfrm>
          <a:off x="6019800" y="3810000"/>
          <a:ext cx="2438400" cy="2667000"/>
        </p:xfrm>
        <a:graphic>
          <a:graphicData uri="http://schemas.openxmlformats.org/presentationml/2006/ole">
            <p:oleObj spid="_x0000_s1026" name="Imagen" r:id="rId4" imgW="3265200" imgH="3435480" progId="">
              <p:embed/>
            </p:oleObj>
          </a:graphicData>
        </a:graphic>
      </p:graphicFrame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413125" y="4111625"/>
            <a:ext cx="3706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s-ES_tradnl" sz="2800" b="1" dirty="0"/>
              <a:t>Y</a:t>
            </a:r>
            <a:endParaRPr lang="es-ES_tradnl" sz="2400" b="1" dirty="0">
              <a:latin typeface="Times New Roman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447800" y="4800600"/>
            <a:ext cx="4195770" cy="1261884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2800" b="1" dirty="0">
                <a:solidFill>
                  <a:schemeClr val="bg1"/>
                </a:solidFill>
              </a:rPr>
              <a:t>PROBLEMAS  </a:t>
            </a:r>
            <a:r>
              <a:rPr lang="es-ES_tradnl" sz="2800" b="1" dirty="0" smtClean="0">
                <a:solidFill>
                  <a:schemeClr val="bg1"/>
                </a:solidFill>
              </a:rPr>
              <a:t>PRÁCTICOS</a:t>
            </a:r>
            <a:endParaRPr lang="es-ES_tradnl" sz="2800" b="1" dirty="0">
              <a:solidFill>
                <a:schemeClr val="bg1"/>
              </a:solidFill>
            </a:endParaRPr>
          </a:p>
          <a:p>
            <a:endParaRPr lang="es-ES_tradnl" sz="2400" b="1" dirty="0">
              <a:solidFill>
                <a:schemeClr val="bg1"/>
              </a:solidFill>
            </a:endParaRPr>
          </a:p>
          <a:p>
            <a:endParaRPr lang="es-ES_tradnl" sz="2400" dirty="0">
              <a:solidFill>
                <a:schemeClr val="bg1"/>
              </a:solidFill>
            </a:endParaRP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nimBg="1" autoUpdateAnimBg="0"/>
      <p:bldP spid="6151" grpId="0" autoUpdateAnimBg="0"/>
      <p:bldP spid="6152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531CF-3E10-44DE-B4F1-27C8CE0D2F88}" type="slidenum">
              <a:rPr lang="en-US"/>
              <a:pPr/>
              <a:t>20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785786" y="428604"/>
            <a:ext cx="7586666" cy="5791200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_tradnl" sz="3200" b="1" dirty="0">
                <a:solidFill>
                  <a:srgbClr val="66FF33"/>
                </a:solidFill>
                <a:latin typeface="Arial" pitchFamily="34" charset="0"/>
                <a:cs typeface="Arial" pitchFamily="34" charset="0"/>
              </a:rPr>
              <a:t>Un instrumento de evaluación</a:t>
            </a:r>
            <a:r>
              <a:rPr lang="es-ES_tradnl" sz="3200" b="1" dirty="0">
                <a:solidFill>
                  <a:srgbClr val="99CC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una construcción</a:t>
            </a:r>
            <a:r>
              <a:rPr lang="es-ES_tradnl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efectuada </a:t>
            </a: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sobre la base de </a:t>
            </a:r>
          </a:p>
          <a:p>
            <a:endParaRPr lang="es-ES_tradnl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200" b="1" dirty="0" smtClean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un </a:t>
            </a:r>
            <a:r>
              <a:rPr lang="es-ES_tradnl" sz="3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modelo elegido </a:t>
            </a:r>
          </a:p>
          <a:p>
            <a:r>
              <a:rPr lang="es-ES_tradnl" sz="3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entre varios modelos diferentes</a:t>
            </a:r>
            <a:endParaRPr lang="es-ES_tradnl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   </a:t>
            </a:r>
            <a:r>
              <a:rPr lang="es-ES_tradnl" sz="3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una secuencia de decisiones</a:t>
            </a:r>
          </a:p>
          <a:p>
            <a:r>
              <a:rPr lang="es-ES_tradnl" sz="3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de racionalidad limitada tomadas </a:t>
            </a:r>
          </a:p>
          <a:p>
            <a:r>
              <a:rPr lang="es-ES_tradnl" sz="3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durante el proceso de construcción </a:t>
            </a:r>
          </a:p>
          <a:p>
            <a:r>
              <a:rPr lang="es-ES_tradnl" sz="3200" b="1" dirty="0">
                <a:solidFill>
                  <a:srgbClr val="FFFF66"/>
                </a:solidFill>
                <a:latin typeface="Arial" pitchFamily="34" charset="0"/>
                <a:cs typeface="Arial" pitchFamily="34" charset="0"/>
              </a:rPr>
              <a:t>del instrumento</a:t>
            </a:r>
            <a:endParaRPr lang="es-ES_tradnl" sz="4000" b="1" dirty="0">
              <a:solidFill>
                <a:srgbClr val="FFFF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D4C16-D507-4E2A-A0CA-157EA2F9741C}" type="slidenum">
              <a:rPr lang="en-US"/>
              <a:pPr/>
              <a:t>21</a:t>
            </a:fld>
            <a:endParaRPr lang="en-US"/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403725" y="5519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78848" name="Object 1024"/>
          <p:cNvGraphicFramePr>
            <a:graphicFrameLocks noChangeAspect="1"/>
          </p:cNvGraphicFramePr>
          <p:nvPr/>
        </p:nvGraphicFramePr>
        <p:xfrm>
          <a:off x="762000" y="5105400"/>
          <a:ext cx="7467600" cy="1139825"/>
        </p:xfrm>
        <a:graphic>
          <a:graphicData uri="http://schemas.openxmlformats.org/presentationml/2006/ole">
            <p:oleObj spid="_x0000_s11266" name="Imagen" r:id="rId4" imgW="4591440" imgH="2130840" progId="">
              <p:embed/>
            </p:oleObj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14348" y="357166"/>
            <a:ext cx="5222875" cy="1500198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4000" dirty="0">
                <a:latin typeface="CityDBol" pitchFamily="18" charset="0"/>
              </a:rPr>
              <a:t> </a:t>
            </a:r>
            <a:r>
              <a:rPr lang="es-ES_tradnl" sz="4400" dirty="0">
                <a:latin typeface="Arial" pitchFamily="34" charset="0"/>
                <a:cs typeface="Arial" pitchFamily="34" charset="0"/>
              </a:rPr>
              <a:t>CUARTA</a:t>
            </a:r>
            <a:r>
              <a:rPr lang="es-ES_tradnl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4400" dirty="0">
                <a:latin typeface="Arial" pitchFamily="34" charset="0"/>
                <a:cs typeface="Arial" pitchFamily="34" charset="0"/>
              </a:rPr>
              <a:t>CUESTIÓN</a:t>
            </a:r>
            <a:endParaRPr lang="es-ES_trad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71472" y="2285992"/>
            <a:ext cx="7000924" cy="2246769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2800" b="1" dirty="0"/>
              <a:t>Se afirma que la evaluación consiste</a:t>
            </a:r>
          </a:p>
          <a:p>
            <a:r>
              <a:rPr lang="es-ES_tradnl" sz="2800" b="1" dirty="0"/>
              <a:t>en apreciar </a:t>
            </a:r>
          </a:p>
          <a:p>
            <a:r>
              <a:rPr lang="es-ES_tradnl" sz="2800" b="1" dirty="0"/>
              <a:t>la distancia existente entre</a:t>
            </a:r>
          </a:p>
          <a:p>
            <a:r>
              <a:rPr lang="es-ES_tradnl" sz="2800" b="1" dirty="0"/>
              <a:t> los logros del alumno y </a:t>
            </a:r>
          </a:p>
          <a:p>
            <a:r>
              <a:rPr lang="es-ES_tradnl" sz="2800" b="1" dirty="0"/>
              <a:t>los objetivos del curso</a:t>
            </a:r>
            <a:endParaRPr lang="es-ES_tradnl" b="1" dirty="0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 autoUpdateAnimBg="0"/>
      <p:bldP spid="2048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8AA4-603D-46D3-8A34-A77B2DE4988F}" type="slidenum">
              <a:rPr lang="en-US"/>
              <a:pPr/>
              <a:t>22</a:t>
            </a:fld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80325" y="5138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79872" name="Object 1024"/>
          <p:cNvGraphicFramePr>
            <a:graphicFrameLocks noChangeAspect="1"/>
          </p:cNvGraphicFramePr>
          <p:nvPr/>
        </p:nvGraphicFramePr>
        <p:xfrm>
          <a:off x="6324600" y="304800"/>
          <a:ext cx="2514600" cy="1814513"/>
        </p:xfrm>
        <a:graphic>
          <a:graphicData uri="http://schemas.openxmlformats.org/presentationml/2006/ole">
            <p:oleObj spid="_x0000_s12290" name="Imagen" r:id="rId4" imgW="4586760" imgH="3309120" progId="">
              <p:embed/>
            </p:oleObj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85786" y="2214554"/>
            <a:ext cx="7662890" cy="2062103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</a:rPr>
              <a:t>Pero la evaluación no puede limitarse 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a hacer un análisis de discrepancias 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entre los objetivos de la enseñanza 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y los logros alcanzados</a:t>
            </a:r>
            <a:endParaRPr lang="es-ES_tradnl" sz="3200" dirty="0">
              <a:solidFill>
                <a:schemeClr val="bg1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876800" y="4419600"/>
            <a:ext cx="21852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3600" dirty="0">
                <a:latin typeface="Arial" pitchFamily="34" charset="0"/>
                <a:cs typeface="Arial" pitchFamily="34" charset="0"/>
              </a:rPr>
              <a:t>PORQUE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6324600" y="4876800"/>
            <a:ext cx="1966913" cy="11715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utoUpdateAnimBg="0"/>
      <p:bldP spid="163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3710" y="6492875"/>
            <a:ext cx="2895600" cy="365125"/>
          </a:xfrm>
          <a:noFill/>
        </p:spPr>
        <p:txBody>
          <a:bodyPr/>
          <a:lstStyle/>
          <a:p>
            <a:r>
              <a:rPr lang="en-US" sz="1800" smtClean="0"/>
              <a:t>ALICIA CAMILLONI</a:t>
            </a:r>
            <a:endParaRPr lang="en-US" sz="180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62710" y="6492875"/>
            <a:ext cx="2133600" cy="365125"/>
          </a:xfrm>
          <a:noFill/>
        </p:spPr>
        <p:txBody>
          <a:bodyPr/>
          <a:lstStyle/>
          <a:p>
            <a:fld id="{241EB90E-1CBC-4525-9C0F-F9BA4C504908}" type="slidenum">
              <a:rPr lang="en-US" sz="1800"/>
              <a:pPr/>
              <a:t>23</a:t>
            </a:fld>
            <a:endParaRPr lang="en-US" sz="1800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14480" y="642918"/>
            <a:ext cx="6705600" cy="138499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2800" b="1" dirty="0" smtClean="0">
                <a:solidFill>
                  <a:schemeClr val="bg1"/>
                </a:solidFill>
              </a:rPr>
              <a:t>No siempre hay coherencia entre lo que se ha enseñado y cómo se lo ha enseñado y lo que se evalúa y cómo se lo evalúa.</a:t>
            </a:r>
            <a:endParaRPr lang="es-ES_tradnl" sz="2800" b="1" dirty="0">
              <a:solidFill>
                <a:schemeClr val="bg1"/>
              </a:solidFill>
            </a:endParaRP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71472" y="857232"/>
            <a:ext cx="914400" cy="914400"/>
          </a:xfrm>
          <a:prstGeom prst="star4">
            <a:avLst>
              <a:gd name="adj" fmla="val 12500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 sz="280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785918" y="2857496"/>
            <a:ext cx="5216813" cy="9541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800" b="1" dirty="0">
                <a:solidFill>
                  <a:schemeClr val="bg1"/>
                </a:solidFill>
              </a:rPr>
              <a:t>El docente</a:t>
            </a:r>
            <a:r>
              <a:rPr lang="es-ES_tradnl" sz="2800" dirty="0">
                <a:solidFill>
                  <a:schemeClr val="bg1"/>
                </a:solidFill>
              </a:rPr>
              <a:t> </a:t>
            </a:r>
            <a:r>
              <a:rPr lang="es-ES_tradnl" sz="2800" b="1" dirty="0">
                <a:solidFill>
                  <a:schemeClr val="bg1"/>
                </a:solidFill>
              </a:rPr>
              <a:t>no conoce </a:t>
            </a:r>
          </a:p>
          <a:p>
            <a:r>
              <a:rPr lang="es-ES_tradnl" sz="2800" b="1" dirty="0">
                <a:solidFill>
                  <a:schemeClr val="bg1"/>
                </a:solidFill>
              </a:rPr>
              <a:t>todos los efectos de su enseñanza</a:t>
            </a:r>
            <a:endParaRPr lang="es-ES_tradnl" sz="2800" dirty="0">
              <a:solidFill>
                <a:schemeClr val="bg1"/>
              </a:solidFill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571472" y="2857496"/>
            <a:ext cx="914400" cy="914400"/>
          </a:xfrm>
          <a:prstGeom prst="star4">
            <a:avLst>
              <a:gd name="adj" fmla="val 12500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 sz="2800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642910" y="4500570"/>
            <a:ext cx="914400" cy="914400"/>
          </a:xfrm>
          <a:prstGeom prst="star4">
            <a:avLst>
              <a:gd name="adj" fmla="val 12500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 sz="280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785918" y="4572008"/>
            <a:ext cx="4857784" cy="9541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2800" b="1" dirty="0" smtClean="0">
                <a:solidFill>
                  <a:schemeClr val="bg1"/>
                </a:solidFill>
              </a:rPr>
              <a:t>Los alumnos adquieren </a:t>
            </a:r>
            <a:r>
              <a:rPr lang="es-ES_tradnl" sz="2800" b="1" dirty="0">
                <a:solidFill>
                  <a:schemeClr val="bg1"/>
                </a:solidFill>
              </a:rPr>
              <a:t>saberes </a:t>
            </a:r>
          </a:p>
          <a:p>
            <a:r>
              <a:rPr lang="es-ES_tradnl" sz="2800" b="1" dirty="0">
                <a:solidFill>
                  <a:schemeClr val="bg1"/>
                </a:solidFill>
              </a:rPr>
              <a:t>no previstos</a:t>
            </a: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>
          <a:xfrm>
            <a:off x="566710" y="6492875"/>
            <a:ext cx="2133600" cy="365125"/>
          </a:xfrm>
          <a:noFill/>
        </p:spPr>
        <p:txBody>
          <a:bodyPr/>
          <a:lstStyle/>
          <a:p>
            <a:r>
              <a:rPr lang="es-ES_tradnl" sz="1800" smtClean="0"/>
              <a:t>EVALUACION</a:t>
            </a:r>
            <a:endParaRPr lang="en-US" sz="1800"/>
          </a:p>
        </p:txBody>
      </p:sp>
      <p:graphicFrame>
        <p:nvGraphicFramePr>
          <p:cNvPr id="63489" name="Object 1"/>
          <p:cNvGraphicFramePr>
            <a:graphicFrameLocks noChangeAspect="1"/>
          </p:cNvGraphicFramePr>
          <p:nvPr/>
        </p:nvGraphicFramePr>
        <p:xfrm>
          <a:off x="6429388" y="4500570"/>
          <a:ext cx="2514600" cy="1814513"/>
        </p:xfrm>
        <a:graphic>
          <a:graphicData uri="http://schemas.openxmlformats.org/presentationml/2006/ole">
            <p:oleObj spid="_x0000_s13314" name="Imagen" r:id="rId4" imgW="4586760" imgH="3309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 autoUpdateAnimBg="0"/>
      <p:bldP spid="21507" grpId="0" animBg="1"/>
      <p:bldP spid="21508" grpId="0" animBg="1" autoUpdateAnimBg="0"/>
      <p:bldP spid="21509" grpId="0" animBg="1"/>
      <p:bldP spid="21510" grpId="0" animBg="1"/>
      <p:bldP spid="2151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C400-DE96-4CED-9DAD-A997196950F9}" type="slidenum">
              <a:rPr lang="en-US"/>
              <a:pPr/>
              <a:t>24</a:t>
            </a:fld>
            <a:endParaRPr lang="en-US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403725" y="5519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80896" name="Object 1024"/>
          <p:cNvGraphicFramePr>
            <a:graphicFrameLocks noChangeAspect="1"/>
          </p:cNvGraphicFramePr>
          <p:nvPr/>
        </p:nvGraphicFramePr>
        <p:xfrm>
          <a:off x="762000" y="5105400"/>
          <a:ext cx="7467600" cy="1139825"/>
        </p:xfrm>
        <a:graphic>
          <a:graphicData uri="http://schemas.openxmlformats.org/presentationml/2006/ole">
            <p:oleObj spid="_x0000_s14338" name="Imagen" r:id="rId4" imgW="4591440" imgH="2130840" progId="">
              <p:embed/>
            </p:oleObj>
          </a:graphicData>
        </a:graphic>
      </p:graphicFrame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57225" y="142852"/>
            <a:ext cx="4286279" cy="14465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4000" dirty="0">
                <a:latin typeface="CityDBol" pitchFamily="18" charset="0"/>
              </a:rPr>
              <a:t> </a:t>
            </a:r>
            <a:r>
              <a:rPr lang="es-ES_tradnl" sz="4400" dirty="0">
                <a:latin typeface="+mn-lt"/>
              </a:rPr>
              <a:t>QUINTA</a:t>
            </a:r>
            <a:r>
              <a:rPr lang="es-ES_tradnl" sz="4000" dirty="0">
                <a:latin typeface="+mn-lt"/>
              </a:rPr>
              <a:t> </a:t>
            </a:r>
            <a:endParaRPr lang="es-ES_tradnl" sz="4000" dirty="0" smtClean="0">
              <a:latin typeface="+mn-lt"/>
            </a:endParaRPr>
          </a:p>
          <a:p>
            <a:r>
              <a:rPr lang="es-ES_tradnl" sz="4400" dirty="0" smtClean="0">
                <a:latin typeface="+mn-lt"/>
              </a:rPr>
              <a:t>CUESTIÓN</a:t>
            </a:r>
            <a:endParaRPr lang="es-ES_tradnl" sz="2400" dirty="0">
              <a:latin typeface="+mn-lt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14400" y="1905000"/>
            <a:ext cx="5872178" cy="2677656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2800" b="1" dirty="0"/>
              <a:t>Se afirma que la evaluación debe </a:t>
            </a:r>
          </a:p>
          <a:p>
            <a:r>
              <a:rPr lang="es-ES_tradnl" sz="2800" b="1" dirty="0"/>
              <a:t>apreciar la capacidad que tiene </a:t>
            </a:r>
          </a:p>
          <a:p>
            <a:r>
              <a:rPr lang="es-ES_tradnl" sz="2800" b="1" dirty="0"/>
              <a:t>el alumno para actuar </a:t>
            </a:r>
          </a:p>
          <a:p>
            <a:r>
              <a:rPr lang="es-ES_tradnl" sz="2800" b="1" dirty="0"/>
              <a:t>autónomamente.</a:t>
            </a:r>
          </a:p>
          <a:p>
            <a:r>
              <a:rPr lang="es-ES_tradnl" sz="2800" b="1" dirty="0"/>
              <a:t>Lo que el alumno sabe </a:t>
            </a:r>
          </a:p>
          <a:p>
            <a:r>
              <a:rPr lang="es-ES_tradnl" sz="2800" b="1" dirty="0"/>
              <a:t>es lo que sabe hacer solo.</a:t>
            </a:r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 autoUpdateAnimBg="0"/>
      <p:bldP spid="22533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A5DD-571D-40AA-863D-3B5223E9CCFE}" type="slidenum">
              <a:rPr lang="en-US"/>
              <a:pPr/>
              <a:t>25</a:t>
            </a:fld>
            <a:endParaRPr lang="en-US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223125" y="54435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92150" y="609600"/>
            <a:ext cx="6898620" cy="403187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</a:rPr>
              <a:t>Sin embargo, 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la teoría del desarrollo 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con mayor aceptación 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sostiene que </a:t>
            </a:r>
            <a:r>
              <a:rPr lang="es-ES_tradnl" sz="3200" b="1" dirty="0" smtClean="0">
                <a:solidFill>
                  <a:schemeClr val="bg1"/>
                </a:solidFill>
              </a:rPr>
              <a:t> </a:t>
            </a:r>
            <a:endParaRPr lang="es-ES_tradnl" sz="3200" b="1" dirty="0">
              <a:solidFill>
                <a:schemeClr val="bg1"/>
              </a:solidFill>
            </a:endParaRPr>
          </a:p>
          <a:p>
            <a:r>
              <a:rPr lang="es-ES_tradnl" sz="3200" b="1" dirty="0" smtClean="0">
                <a:solidFill>
                  <a:schemeClr val="bg1"/>
                </a:solidFill>
              </a:rPr>
              <a:t>en la </a:t>
            </a:r>
            <a:r>
              <a:rPr lang="es-ES_tradnl" sz="3200" b="1" dirty="0">
                <a:solidFill>
                  <a:schemeClr val="bg1"/>
                </a:solidFill>
              </a:rPr>
              <a:t>“zona de desarrollo potencial”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es necesaria la intervención del adulto,</a:t>
            </a:r>
          </a:p>
          <a:p>
            <a:r>
              <a:rPr lang="es-ES_tradnl" sz="3200" b="1" dirty="0" smtClean="0">
                <a:solidFill>
                  <a:schemeClr val="bg1"/>
                </a:solidFill>
              </a:rPr>
              <a:t>			del </a:t>
            </a:r>
            <a:r>
              <a:rPr lang="es-ES_tradnl" sz="3200" b="1" dirty="0">
                <a:solidFill>
                  <a:schemeClr val="bg1"/>
                </a:solidFill>
              </a:rPr>
              <a:t>que sabe,</a:t>
            </a:r>
          </a:p>
          <a:p>
            <a:r>
              <a:rPr lang="es-ES_tradnl" sz="3200" b="1" dirty="0" smtClean="0">
                <a:solidFill>
                  <a:schemeClr val="bg1"/>
                </a:solidFill>
              </a:rPr>
              <a:t>			la </a:t>
            </a:r>
            <a:r>
              <a:rPr lang="es-ES_tradnl" sz="3200" b="1" dirty="0">
                <a:solidFill>
                  <a:schemeClr val="bg1"/>
                </a:solidFill>
              </a:rPr>
              <a:t>ayuda de los demás. </a:t>
            </a:r>
          </a:p>
        </p:txBody>
      </p:sp>
      <p:graphicFrame>
        <p:nvGraphicFramePr>
          <p:cNvPr id="81920" name="Object 1024"/>
          <p:cNvGraphicFramePr>
            <a:graphicFrameLocks noChangeAspect="1"/>
          </p:cNvGraphicFramePr>
          <p:nvPr/>
        </p:nvGraphicFramePr>
        <p:xfrm>
          <a:off x="6357950" y="4572008"/>
          <a:ext cx="2514600" cy="1814513"/>
        </p:xfrm>
        <a:graphic>
          <a:graphicData uri="http://schemas.openxmlformats.org/presentationml/2006/ole">
            <p:oleObj spid="_x0000_s15362" name="Imagen" r:id="rId4" imgW="4586760" imgH="3309120" progId="">
              <p:embed/>
            </p:oleObj>
          </a:graphicData>
        </a:graphic>
      </p:graphicFrame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86F8-DD48-4AE6-BC65-5878D58DD272}" type="slidenum">
              <a:rPr lang="en-US"/>
              <a:pPr/>
              <a:t>26</a:t>
            </a:fld>
            <a:endParaRPr 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8596" y="2643182"/>
            <a:ext cx="7620000" cy="184665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s-ES_tradnl" sz="3200" b="1" dirty="0">
                <a:solidFill>
                  <a:schemeClr val="bg1"/>
                </a:solidFill>
              </a:rPr>
              <a:t>Pero en la “zona de desarrollo potencial”, </a:t>
            </a:r>
            <a:endParaRPr lang="es-ES_tradnl" sz="3200" b="1" dirty="0" smtClean="0">
              <a:solidFill>
                <a:schemeClr val="bg1"/>
              </a:solidFill>
            </a:endParaRPr>
          </a:p>
          <a:p>
            <a:pPr algn="l"/>
            <a:r>
              <a:rPr lang="es-ES_tradnl" sz="3200" b="1" u="sng" dirty="0" smtClean="0">
                <a:solidFill>
                  <a:schemeClr val="bg1"/>
                </a:solidFill>
              </a:rPr>
              <a:t>es </a:t>
            </a:r>
            <a:r>
              <a:rPr lang="es-ES_tradnl" sz="3200" b="1" u="sng" dirty="0">
                <a:solidFill>
                  <a:schemeClr val="bg1"/>
                </a:solidFill>
              </a:rPr>
              <a:t>necesaria la intervención</a:t>
            </a:r>
            <a:r>
              <a:rPr lang="es-ES_tradnl" sz="3200" b="1" dirty="0">
                <a:solidFill>
                  <a:schemeClr val="bg1"/>
                </a:solidFill>
              </a:rPr>
              <a:t> del docente,</a:t>
            </a:r>
          </a:p>
          <a:p>
            <a:pPr algn="l"/>
            <a:r>
              <a:rPr lang="es-ES_tradnl" sz="3200" b="1" dirty="0">
                <a:solidFill>
                  <a:schemeClr val="bg1"/>
                </a:solidFill>
              </a:rPr>
              <a:t>la ayuda de los demás. </a:t>
            </a:r>
          </a:p>
          <a:p>
            <a:pPr algn="l"/>
            <a:endParaRPr lang="es-ES_tradnl" b="1" dirty="0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223125" y="54435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82944" name="Object 1024"/>
          <p:cNvGraphicFramePr>
            <a:graphicFrameLocks noChangeAspect="1"/>
          </p:cNvGraphicFramePr>
          <p:nvPr/>
        </p:nvGraphicFramePr>
        <p:xfrm>
          <a:off x="6019800" y="4419600"/>
          <a:ext cx="2514600" cy="1814513"/>
        </p:xfrm>
        <a:graphic>
          <a:graphicData uri="http://schemas.openxmlformats.org/presentationml/2006/ole">
            <p:oleObj spid="_x0000_s16386" name="Imagen" r:id="rId4" imgW="4586760" imgH="3309120" progId="">
              <p:embed/>
            </p:oleObj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28596" y="357166"/>
            <a:ext cx="8310592" cy="156966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3200" b="1" dirty="0">
                <a:solidFill>
                  <a:schemeClr val="bg1"/>
                </a:solidFill>
              </a:rPr>
              <a:t>Hay dos zonas:</a:t>
            </a:r>
          </a:p>
          <a:p>
            <a:r>
              <a:rPr lang="es-ES_tradnl" sz="3200" b="1" dirty="0">
                <a:solidFill>
                  <a:schemeClr val="bg1"/>
                </a:solidFill>
              </a:rPr>
              <a:t>en la “zona de desarrollo efectivo”</a:t>
            </a:r>
          </a:p>
          <a:p>
            <a:r>
              <a:rPr lang="es-ES_tradnl" sz="3200" b="1" u="sng" dirty="0">
                <a:solidFill>
                  <a:schemeClr val="bg1"/>
                </a:solidFill>
              </a:rPr>
              <a:t>no debe intervenir</a:t>
            </a:r>
            <a:r>
              <a:rPr lang="es-ES_tradnl" sz="3200" b="1" dirty="0">
                <a:solidFill>
                  <a:schemeClr val="bg1"/>
                </a:solidFill>
              </a:rPr>
              <a:t> el docente para ayudar</a:t>
            </a:r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 autoUpdateAnimBg="0"/>
      <p:bldP spid="2458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BCF4-5B9C-4EDA-A86E-F4D7DF110727}" type="slidenum">
              <a:rPr lang="en-US"/>
              <a:pPr/>
              <a:t>27</a:t>
            </a:fld>
            <a:endParaRPr lang="en-US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71538" y="1357298"/>
            <a:ext cx="7143799" cy="3046988"/>
          </a:xfrm>
          <a:prstGeom prst="rect">
            <a:avLst/>
          </a:prstGeom>
          <a:solidFill>
            <a:schemeClr val="tx2"/>
          </a:solidFill>
          <a:ln w="247650" cmpd="tri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 adopte </a:t>
            </a: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una u otra </a:t>
            </a:r>
            <a:r>
              <a:rPr lang="es-ES_tradnl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modalidad (ayuda o </a:t>
            </a:r>
          </a:p>
          <a:p>
            <a:r>
              <a:rPr lang="es-ES_tradnl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ayuda) </a:t>
            </a:r>
            <a:endParaRPr lang="es-ES_tradnl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debe depender de </a:t>
            </a:r>
            <a:r>
              <a:rPr lang="es-ES_tradnl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los </a:t>
            </a:r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propósitos </a:t>
            </a: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 los que se realice </a:t>
            </a:r>
          </a:p>
          <a:p>
            <a:r>
              <a:rPr lang="es-ES_tradnl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evaluación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  <p:sp>
        <p:nvSpPr>
          <p:cNvPr id="7" name="6 CuadroTexto"/>
          <p:cNvSpPr txBox="1"/>
          <p:nvPr/>
        </p:nvSpPr>
        <p:spPr>
          <a:xfrm>
            <a:off x="642910" y="428604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/>
              <a:t>Por lo tanto: </a:t>
            </a:r>
            <a:endParaRPr lang="es-ES_tradnl" sz="3200" b="1" dirty="0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6072198" y="4572008"/>
          <a:ext cx="2514600" cy="1814513"/>
        </p:xfrm>
        <a:graphic>
          <a:graphicData uri="http://schemas.openxmlformats.org/presentationml/2006/ole">
            <p:oleObj spid="_x0000_s17410" name="Imagen" r:id="rId5" imgW="4586760" imgH="3309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C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BA0-175D-42CB-9869-BCE4228D9D2F}" type="slidenum">
              <a:rPr lang="en-US"/>
              <a:pPr/>
              <a:t>28</a:t>
            </a:fld>
            <a:endParaRPr lang="en-US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403725" y="55197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83968" name="Object 1024"/>
          <p:cNvGraphicFramePr>
            <a:graphicFrameLocks noChangeAspect="1"/>
          </p:cNvGraphicFramePr>
          <p:nvPr/>
        </p:nvGraphicFramePr>
        <p:xfrm>
          <a:off x="762000" y="5105400"/>
          <a:ext cx="7467600" cy="1139825"/>
        </p:xfrm>
        <a:graphic>
          <a:graphicData uri="http://schemas.openxmlformats.org/presentationml/2006/ole">
            <p:oleObj spid="_x0000_s18434" name="Imagen" r:id="rId4" imgW="4591440" imgH="2130840" progId="">
              <p:embed/>
            </p:oleObj>
          </a:graphicData>
        </a:graphic>
      </p:graphicFrame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68363" y="771525"/>
            <a:ext cx="5151437" cy="76200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4000">
                <a:latin typeface="CityDBol" pitchFamily="18" charset="0"/>
              </a:rPr>
              <a:t> </a:t>
            </a:r>
            <a:r>
              <a:rPr lang="es-ES_tradnl" sz="4400">
                <a:latin typeface="CityDBol" pitchFamily="18" charset="0"/>
              </a:rPr>
              <a:t>SEXTA</a:t>
            </a:r>
            <a:r>
              <a:rPr lang="es-ES_tradnl" sz="4000">
                <a:latin typeface="CityDBol" pitchFamily="18" charset="0"/>
              </a:rPr>
              <a:t> </a:t>
            </a:r>
            <a:r>
              <a:rPr lang="es-ES_tradnl" sz="4400">
                <a:latin typeface="CityDBol" pitchFamily="18" charset="0"/>
              </a:rPr>
              <a:t>CUESTIÓN</a:t>
            </a:r>
            <a:endParaRPr lang="es-ES_tradnl" sz="2400">
              <a:latin typeface="CityDBol" pitchFamily="18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331640" y="2348880"/>
            <a:ext cx="6707188" cy="1846659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3200" b="1" dirty="0" smtClean="0"/>
              <a:t>Cada instrumento de evaluación permite evaluar aspectos diferentes de los saberes de los alumnos</a:t>
            </a:r>
            <a:endParaRPr lang="es-ES_tradnl" sz="3200" b="1" dirty="0"/>
          </a:p>
          <a:p>
            <a:endParaRPr lang="es-ES_tradnl" b="1" dirty="0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 autoUpdateAnimBg="0"/>
      <p:bldP spid="26629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479C-B985-4225-904F-247BB95D8FB1}" type="slidenum">
              <a:rPr lang="en-US"/>
              <a:pPr/>
              <a:t>29</a:t>
            </a:fld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85720" y="642918"/>
            <a:ext cx="8651875" cy="381642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3200" b="1" dirty="0" smtClean="0">
                <a:solidFill>
                  <a:schemeClr val="bg1"/>
                </a:solidFill>
              </a:rPr>
              <a:t>Los resultados obtenidos en una evaluación con determinado formato, no pueden generalizarse a todos los saberes del alumno. Las instancias de evaluación deben emplear combinaciones de formatos de evaluación en las que los alumnos hayan tenido oportunidad de trabajar previamente.</a:t>
            </a:r>
            <a:endParaRPr lang="es-ES_tradnl" sz="3200" b="1" dirty="0">
              <a:solidFill>
                <a:schemeClr val="bg1"/>
              </a:solidFill>
            </a:endParaRPr>
          </a:p>
          <a:p>
            <a:r>
              <a:rPr lang="es-ES_tradnl" b="1" dirty="0"/>
              <a:t> 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223125" y="54435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 sz="2400">
              <a:latin typeface="CityDBol" pitchFamily="18" charset="0"/>
            </a:endParaRPr>
          </a:p>
        </p:txBody>
      </p:sp>
      <p:graphicFrame>
        <p:nvGraphicFramePr>
          <p:cNvPr id="84992" name="Object 1024"/>
          <p:cNvGraphicFramePr>
            <a:graphicFrameLocks noChangeAspect="1"/>
          </p:cNvGraphicFramePr>
          <p:nvPr/>
        </p:nvGraphicFramePr>
        <p:xfrm>
          <a:off x="6096000" y="4572000"/>
          <a:ext cx="2514600" cy="1814513"/>
        </p:xfrm>
        <a:graphic>
          <a:graphicData uri="http://schemas.openxmlformats.org/presentationml/2006/ole">
            <p:oleObj spid="_x0000_s19458" name="Imagen" r:id="rId4" imgW="4586760" imgH="3309120" progId="">
              <p:embed/>
            </p:oleObj>
          </a:graphicData>
        </a:graphic>
      </p:graphicFrame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E334C-B568-4536-AB51-CA62D431BA1B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00166" y="2571744"/>
            <a:ext cx="6981825" cy="2616101"/>
          </a:xfrm>
          <a:prstGeom prst="rect">
            <a:avLst/>
          </a:prstGeom>
          <a:solidFill>
            <a:srgbClr val="FFFF66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4400" dirty="0">
                <a:latin typeface="CityDBol" pitchFamily="18" charset="0"/>
              </a:rPr>
              <a:t>  </a:t>
            </a:r>
            <a:r>
              <a:rPr lang="es-ES_tradnl" sz="4000" b="1" dirty="0">
                <a:latin typeface="Arial" pitchFamily="34" charset="0"/>
                <a:cs typeface="Arial" pitchFamily="34" charset="0"/>
              </a:rPr>
              <a:t>Cuestiones relacionadas con </a:t>
            </a:r>
            <a:r>
              <a:rPr lang="es-ES_tradnl" sz="4000" b="1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ES_tradnl" sz="4000" b="1" dirty="0">
                <a:latin typeface="Arial" pitchFamily="34" charset="0"/>
                <a:cs typeface="Arial" pitchFamily="34" charset="0"/>
              </a:rPr>
              <a:t>concepciones acerca de </a:t>
            </a:r>
            <a:r>
              <a:rPr lang="es-ES_tradnl" sz="4000" b="1" dirty="0" smtClean="0">
                <a:latin typeface="Arial" pitchFamily="34" charset="0"/>
                <a:cs typeface="Arial" pitchFamily="34" charset="0"/>
              </a:rPr>
              <a:t>cómo </a:t>
            </a:r>
            <a:r>
              <a:rPr lang="es-ES_tradnl" sz="4000" b="1" dirty="0">
                <a:latin typeface="Arial" pitchFamily="34" charset="0"/>
                <a:cs typeface="Arial" pitchFamily="34" charset="0"/>
              </a:rPr>
              <a:t>es la mente del alumno</a:t>
            </a:r>
          </a:p>
        </p:txBody>
      </p:sp>
      <p:graphicFrame>
        <p:nvGraphicFramePr>
          <p:cNvPr id="67584" name="Object 1024"/>
          <p:cNvGraphicFramePr>
            <a:graphicFrameLocks noChangeAspect="1"/>
          </p:cNvGraphicFramePr>
          <p:nvPr/>
        </p:nvGraphicFramePr>
        <p:xfrm>
          <a:off x="304800" y="533400"/>
          <a:ext cx="1676400" cy="1752600"/>
        </p:xfrm>
        <a:graphic>
          <a:graphicData uri="http://schemas.openxmlformats.org/presentationml/2006/ole">
            <p:oleObj spid="_x0000_s2050" name="Imagen" r:id="rId4" imgW="3192840" imgH="3468960" progId="">
              <p:embed/>
            </p:oleObj>
          </a:graphicData>
        </a:graphic>
      </p:graphicFrame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D275-BA83-405C-B35C-3EA60798F67B}" type="slidenum">
              <a:rPr lang="en-US"/>
              <a:pPr/>
              <a:t>30</a:t>
            </a:fld>
            <a:endParaRPr lang="en-US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214414" y="1500174"/>
            <a:ext cx="6494085" cy="2308324"/>
          </a:xfrm>
          <a:prstGeom prst="rect">
            <a:avLst/>
          </a:prstGeom>
          <a:solidFill>
            <a:schemeClr val="tx2"/>
          </a:solidFill>
          <a:ln w="219075" cmpd="tri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otra manera, se </a:t>
            </a:r>
            <a:r>
              <a:rPr lang="es-ES_tradnl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olvida que </a:t>
            </a:r>
            <a:endParaRPr lang="es-ES_tradnl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_tradnl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evaluación </a:t>
            </a:r>
          </a:p>
          <a:p>
            <a:r>
              <a:rPr lang="es-ES_tradnl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relativa sólo al instrumento </a:t>
            </a:r>
          </a:p>
          <a:p>
            <a:r>
              <a:rPr lang="es-ES_tradnl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 se empleó para evaluar</a:t>
            </a:r>
            <a:endParaRPr lang="es-ES_tradn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C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1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74BF9-EF54-4A22-A407-6D00D5474736}" type="slidenum">
              <a:rPr lang="en-US"/>
              <a:pPr/>
              <a:t>4</a:t>
            </a:fld>
            <a:endParaRPr lang="en-US"/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660525" y="12446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-468247">
            <a:off x="1355096" y="3033344"/>
            <a:ext cx="4858418" cy="2403475"/>
            <a:chOff x="1158" y="1777"/>
            <a:chExt cx="2223" cy="2126"/>
          </a:xfrm>
        </p:grpSpPr>
        <p:sp>
          <p:nvSpPr>
            <p:cNvPr id="52228" name="Oval 4"/>
            <p:cNvSpPr>
              <a:spLocks noChangeArrowheads="1"/>
            </p:cNvSpPr>
            <p:nvPr/>
          </p:nvSpPr>
          <p:spPr bwMode="auto">
            <a:xfrm>
              <a:off x="1419" y="3156"/>
              <a:ext cx="1714" cy="747"/>
            </a:xfrm>
            <a:prstGeom prst="ellipse">
              <a:avLst/>
            </a:prstGeom>
            <a:solidFill>
              <a:srgbClr val="20202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29" name="Freeform 5"/>
            <p:cNvSpPr>
              <a:spLocks/>
            </p:cNvSpPr>
            <p:nvPr/>
          </p:nvSpPr>
          <p:spPr bwMode="auto">
            <a:xfrm>
              <a:off x="1419" y="1977"/>
              <a:ext cx="858" cy="1535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121" y="210"/>
                </a:cxn>
                <a:cxn ang="0">
                  <a:pos x="128" y="329"/>
                </a:cxn>
                <a:cxn ang="0">
                  <a:pos x="136" y="459"/>
                </a:cxn>
                <a:cxn ang="0">
                  <a:pos x="144" y="582"/>
                </a:cxn>
                <a:cxn ang="0">
                  <a:pos x="145" y="708"/>
                </a:cxn>
                <a:cxn ang="0">
                  <a:pos x="140" y="801"/>
                </a:cxn>
                <a:cxn ang="0">
                  <a:pos x="129" y="919"/>
                </a:cxn>
                <a:cxn ang="0">
                  <a:pos x="108" y="1067"/>
                </a:cxn>
                <a:cxn ang="0">
                  <a:pos x="81" y="1214"/>
                </a:cxn>
                <a:cxn ang="0">
                  <a:pos x="43" y="1362"/>
                </a:cxn>
                <a:cxn ang="0">
                  <a:pos x="0" y="1535"/>
                </a:cxn>
                <a:cxn ang="0">
                  <a:pos x="858" y="1535"/>
                </a:cxn>
                <a:cxn ang="0">
                  <a:pos x="858" y="0"/>
                </a:cxn>
                <a:cxn ang="0">
                  <a:pos x="97" y="0"/>
                </a:cxn>
              </a:cxnLst>
              <a:rect l="0" t="0" r="r" b="b"/>
              <a:pathLst>
                <a:path w="858" h="1535">
                  <a:moveTo>
                    <a:pt x="97" y="0"/>
                  </a:moveTo>
                  <a:lnTo>
                    <a:pt x="121" y="210"/>
                  </a:lnTo>
                  <a:lnTo>
                    <a:pt x="128" y="329"/>
                  </a:lnTo>
                  <a:lnTo>
                    <a:pt x="136" y="459"/>
                  </a:lnTo>
                  <a:lnTo>
                    <a:pt x="144" y="582"/>
                  </a:lnTo>
                  <a:lnTo>
                    <a:pt x="145" y="708"/>
                  </a:lnTo>
                  <a:lnTo>
                    <a:pt x="140" y="801"/>
                  </a:lnTo>
                  <a:lnTo>
                    <a:pt x="129" y="919"/>
                  </a:lnTo>
                  <a:lnTo>
                    <a:pt x="108" y="1067"/>
                  </a:lnTo>
                  <a:lnTo>
                    <a:pt x="81" y="1214"/>
                  </a:lnTo>
                  <a:lnTo>
                    <a:pt x="43" y="1362"/>
                  </a:lnTo>
                  <a:lnTo>
                    <a:pt x="0" y="1535"/>
                  </a:lnTo>
                  <a:lnTo>
                    <a:pt x="858" y="1535"/>
                  </a:lnTo>
                  <a:lnTo>
                    <a:pt x="858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20202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2269" y="1977"/>
              <a:ext cx="858" cy="1535"/>
            </a:xfrm>
            <a:custGeom>
              <a:avLst/>
              <a:gdLst/>
              <a:ahLst/>
              <a:cxnLst>
                <a:cxn ang="0">
                  <a:pos x="760" y="0"/>
                </a:cxn>
                <a:cxn ang="0">
                  <a:pos x="736" y="210"/>
                </a:cxn>
                <a:cxn ang="0">
                  <a:pos x="729" y="329"/>
                </a:cxn>
                <a:cxn ang="0">
                  <a:pos x="721" y="459"/>
                </a:cxn>
                <a:cxn ang="0">
                  <a:pos x="713" y="582"/>
                </a:cxn>
                <a:cxn ang="0">
                  <a:pos x="712" y="708"/>
                </a:cxn>
                <a:cxn ang="0">
                  <a:pos x="717" y="801"/>
                </a:cxn>
                <a:cxn ang="0">
                  <a:pos x="728" y="919"/>
                </a:cxn>
                <a:cxn ang="0">
                  <a:pos x="750" y="1067"/>
                </a:cxn>
                <a:cxn ang="0">
                  <a:pos x="777" y="1214"/>
                </a:cxn>
                <a:cxn ang="0">
                  <a:pos x="814" y="1362"/>
                </a:cxn>
                <a:cxn ang="0">
                  <a:pos x="858" y="1535"/>
                </a:cxn>
                <a:cxn ang="0">
                  <a:pos x="0" y="1535"/>
                </a:cxn>
                <a:cxn ang="0">
                  <a:pos x="0" y="0"/>
                </a:cxn>
                <a:cxn ang="0">
                  <a:pos x="760" y="0"/>
                </a:cxn>
              </a:cxnLst>
              <a:rect l="0" t="0" r="r" b="b"/>
              <a:pathLst>
                <a:path w="858" h="1535">
                  <a:moveTo>
                    <a:pt x="760" y="0"/>
                  </a:moveTo>
                  <a:lnTo>
                    <a:pt x="736" y="210"/>
                  </a:lnTo>
                  <a:lnTo>
                    <a:pt x="729" y="329"/>
                  </a:lnTo>
                  <a:lnTo>
                    <a:pt x="721" y="459"/>
                  </a:lnTo>
                  <a:lnTo>
                    <a:pt x="713" y="582"/>
                  </a:lnTo>
                  <a:lnTo>
                    <a:pt x="712" y="708"/>
                  </a:lnTo>
                  <a:lnTo>
                    <a:pt x="717" y="801"/>
                  </a:lnTo>
                  <a:lnTo>
                    <a:pt x="728" y="919"/>
                  </a:lnTo>
                  <a:lnTo>
                    <a:pt x="750" y="1067"/>
                  </a:lnTo>
                  <a:lnTo>
                    <a:pt x="777" y="1214"/>
                  </a:lnTo>
                  <a:lnTo>
                    <a:pt x="814" y="1362"/>
                  </a:lnTo>
                  <a:lnTo>
                    <a:pt x="858" y="1535"/>
                  </a:lnTo>
                  <a:lnTo>
                    <a:pt x="0" y="1535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20202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auto">
            <a:xfrm>
              <a:off x="1423" y="3496"/>
              <a:ext cx="1701" cy="3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6"/>
                </a:cxn>
                <a:cxn ang="0">
                  <a:pos x="1701" y="36"/>
                </a:cxn>
                <a:cxn ang="0">
                  <a:pos x="1697" y="0"/>
                </a:cxn>
                <a:cxn ang="0">
                  <a:pos x="8" y="0"/>
                </a:cxn>
              </a:cxnLst>
              <a:rect l="0" t="0" r="r" b="b"/>
              <a:pathLst>
                <a:path w="1701" h="36">
                  <a:moveTo>
                    <a:pt x="8" y="0"/>
                  </a:moveTo>
                  <a:lnTo>
                    <a:pt x="0" y="36"/>
                  </a:lnTo>
                  <a:lnTo>
                    <a:pt x="1701" y="36"/>
                  </a:lnTo>
                  <a:lnTo>
                    <a:pt x="169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2020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2178" y="1926"/>
              <a:ext cx="189" cy="1648"/>
            </a:xfrm>
            <a:prstGeom prst="rect">
              <a:avLst/>
            </a:prstGeom>
            <a:solidFill>
              <a:srgbClr val="2020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33" name="Freeform 9"/>
            <p:cNvSpPr>
              <a:spLocks/>
            </p:cNvSpPr>
            <p:nvPr/>
          </p:nvSpPr>
          <p:spPr bwMode="auto">
            <a:xfrm>
              <a:off x="1515" y="2036"/>
              <a:ext cx="300" cy="1731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26" y="253"/>
                </a:cxn>
                <a:cxn ang="0">
                  <a:pos x="133" y="376"/>
                </a:cxn>
                <a:cxn ang="0">
                  <a:pos x="141" y="511"/>
                </a:cxn>
                <a:cxn ang="0">
                  <a:pos x="150" y="642"/>
                </a:cxn>
                <a:cxn ang="0">
                  <a:pos x="152" y="774"/>
                </a:cxn>
                <a:cxn ang="0">
                  <a:pos x="146" y="871"/>
                </a:cxn>
                <a:cxn ang="0">
                  <a:pos x="134" y="993"/>
                </a:cxn>
                <a:cxn ang="0">
                  <a:pos x="113" y="1148"/>
                </a:cxn>
                <a:cxn ang="0">
                  <a:pos x="84" y="1302"/>
                </a:cxn>
                <a:cxn ang="0">
                  <a:pos x="44" y="1457"/>
                </a:cxn>
                <a:cxn ang="0">
                  <a:pos x="0" y="1637"/>
                </a:cxn>
                <a:cxn ang="0">
                  <a:pos x="35" y="1668"/>
                </a:cxn>
                <a:cxn ang="0">
                  <a:pos x="84" y="1697"/>
                </a:cxn>
                <a:cxn ang="0">
                  <a:pos x="145" y="1731"/>
                </a:cxn>
                <a:cxn ang="0">
                  <a:pos x="161" y="1482"/>
                </a:cxn>
                <a:cxn ang="0">
                  <a:pos x="181" y="1173"/>
                </a:cxn>
                <a:cxn ang="0">
                  <a:pos x="193" y="992"/>
                </a:cxn>
                <a:cxn ang="0">
                  <a:pos x="202" y="869"/>
                </a:cxn>
                <a:cxn ang="0">
                  <a:pos x="218" y="650"/>
                </a:cxn>
                <a:cxn ang="0">
                  <a:pos x="247" y="375"/>
                </a:cxn>
                <a:cxn ang="0">
                  <a:pos x="300" y="25"/>
                </a:cxn>
                <a:cxn ang="0">
                  <a:pos x="92" y="0"/>
                </a:cxn>
              </a:cxnLst>
              <a:rect l="0" t="0" r="r" b="b"/>
              <a:pathLst>
                <a:path w="300" h="1731">
                  <a:moveTo>
                    <a:pt x="92" y="0"/>
                  </a:moveTo>
                  <a:lnTo>
                    <a:pt x="126" y="253"/>
                  </a:lnTo>
                  <a:lnTo>
                    <a:pt x="133" y="376"/>
                  </a:lnTo>
                  <a:lnTo>
                    <a:pt x="141" y="511"/>
                  </a:lnTo>
                  <a:lnTo>
                    <a:pt x="150" y="642"/>
                  </a:lnTo>
                  <a:lnTo>
                    <a:pt x="152" y="774"/>
                  </a:lnTo>
                  <a:lnTo>
                    <a:pt x="146" y="871"/>
                  </a:lnTo>
                  <a:lnTo>
                    <a:pt x="134" y="993"/>
                  </a:lnTo>
                  <a:lnTo>
                    <a:pt x="113" y="1148"/>
                  </a:lnTo>
                  <a:lnTo>
                    <a:pt x="84" y="1302"/>
                  </a:lnTo>
                  <a:lnTo>
                    <a:pt x="44" y="1457"/>
                  </a:lnTo>
                  <a:lnTo>
                    <a:pt x="0" y="1637"/>
                  </a:lnTo>
                  <a:lnTo>
                    <a:pt x="35" y="1668"/>
                  </a:lnTo>
                  <a:lnTo>
                    <a:pt x="84" y="1697"/>
                  </a:lnTo>
                  <a:lnTo>
                    <a:pt x="145" y="1731"/>
                  </a:lnTo>
                  <a:lnTo>
                    <a:pt x="161" y="1482"/>
                  </a:lnTo>
                  <a:lnTo>
                    <a:pt x="181" y="1173"/>
                  </a:lnTo>
                  <a:lnTo>
                    <a:pt x="193" y="992"/>
                  </a:lnTo>
                  <a:lnTo>
                    <a:pt x="202" y="869"/>
                  </a:lnTo>
                  <a:lnTo>
                    <a:pt x="218" y="650"/>
                  </a:lnTo>
                  <a:lnTo>
                    <a:pt x="247" y="375"/>
                  </a:lnTo>
                  <a:lnTo>
                    <a:pt x="300" y="2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6060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1158" y="1777"/>
              <a:ext cx="2223" cy="536"/>
            </a:xfrm>
            <a:prstGeom prst="ellipse">
              <a:avLst/>
            </a:prstGeom>
            <a:solidFill>
              <a:srgbClr val="60606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1516" y="1806"/>
              <a:ext cx="1525" cy="34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pic>
        <p:nvPicPr>
          <p:cNvPr id="52291" name="Picture 67" descr="C:\Archivos de programa\Microsoft Office\Clipart\Pub60Cor\HH0054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752600"/>
            <a:ext cx="2209800" cy="1789113"/>
          </a:xfrm>
          <a:prstGeom prst="rect">
            <a:avLst/>
          </a:prstGeom>
          <a:noFill/>
        </p:spPr>
      </p:pic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1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233-FB92-4598-900E-9F48931CB96A}" type="slidenum">
              <a:rPr lang="en-US"/>
              <a:pPr/>
              <a:t>5</a:t>
            </a:fld>
            <a:endParaRPr lang="en-US"/>
          </a:p>
        </p:txBody>
      </p:sp>
      <p:sp>
        <p:nvSpPr>
          <p:cNvPr id="55300" name="Text Box 1028"/>
          <p:cNvSpPr txBox="1">
            <a:spLocks noChangeArrowheads="1"/>
          </p:cNvSpPr>
          <p:nvPr/>
        </p:nvSpPr>
        <p:spPr bwMode="auto">
          <a:xfrm>
            <a:off x="1660525" y="12446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_tradnl"/>
          </a:p>
        </p:txBody>
      </p:sp>
      <p:grpSp>
        <p:nvGrpSpPr>
          <p:cNvPr id="2" name="Group 1029"/>
          <p:cNvGrpSpPr>
            <a:grpSpLocks/>
          </p:cNvGrpSpPr>
          <p:nvPr/>
        </p:nvGrpSpPr>
        <p:grpSpPr bwMode="auto">
          <a:xfrm rot="-468247">
            <a:off x="3288127" y="3331784"/>
            <a:ext cx="1879034" cy="2262188"/>
            <a:chOff x="1158" y="1777"/>
            <a:chExt cx="2223" cy="2126"/>
          </a:xfrm>
        </p:grpSpPr>
        <p:sp>
          <p:nvSpPr>
            <p:cNvPr id="55302" name="Oval 1030"/>
            <p:cNvSpPr>
              <a:spLocks noChangeArrowheads="1"/>
            </p:cNvSpPr>
            <p:nvPr/>
          </p:nvSpPr>
          <p:spPr bwMode="auto">
            <a:xfrm>
              <a:off x="1419" y="3156"/>
              <a:ext cx="1714" cy="747"/>
            </a:xfrm>
            <a:prstGeom prst="ellipse">
              <a:avLst/>
            </a:prstGeom>
            <a:solidFill>
              <a:srgbClr val="20202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3" name="Freeform 1031"/>
            <p:cNvSpPr>
              <a:spLocks/>
            </p:cNvSpPr>
            <p:nvPr/>
          </p:nvSpPr>
          <p:spPr bwMode="auto">
            <a:xfrm>
              <a:off x="1419" y="1977"/>
              <a:ext cx="858" cy="1535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121" y="210"/>
                </a:cxn>
                <a:cxn ang="0">
                  <a:pos x="128" y="329"/>
                </a:cxn>
                <a:cxn ang="0">
                  <a:pos x="136" y="459"/>
                </a:cxn>
                <a:cxn ang="0">
                  <a:pos x="144" y="582"/>
                </a:cxn>
                <a:cxn ang="0">
                  <a:pos x="145" y="708"/>
                </a:cxn>
                <a:cxn ang="0">
                  <a:pos x="140" y="801"/>
                </a:cxn>
                <a:cxn ang="0">
                  <a:pos x="129" y="919"/>
                </a:cxn>
                <a:cxn ang="0">
                  <a:pos x="108" y="1067"/>
                </a:cxn>
                <a:cxn ang="0">
                  <a:pos x="81" y="1214"/>
                </a:cxn>
                <a:cxn ang="0">
                  <a:pos x="43" y="1362"/>
                </a:cxn>
                <a:cxn ang="0">
                  <a:pos x="0" y="1535"/>
                </a:cxn>
                <a:cxn ang="0">
                  <a:pos x="858" y="1535"/>
                </a:cxn>
                <a:cxn ang="0">
                  <a:pos x="858" y="0"/>
                </a:cxn>
                <a:cxn ang="0">
                  <a:pos x="97" y="0"/>
                </a:cxn>
              </a:cxnLst>
              <a:rect l="0" t="0" r="r" b="b"/>
              <a:pathLst>
                <a:path w="858" h="1535">
                  <a:moveTo>
                    <a:pt x="97" y="0"/>
                  </a:moveTo>
                  <a:lnTo>
                    <a:pt x="121" y="210"/>
                  </a:lnTo>
                  <a:lnTo>
                    <a:pt x="128" y="329"/>
                  </a:lnTo>
                  <a:lnTo>
                    <a:pt x="136" y="459"/>
                  </a:lnTo>
                  <a:lnTo>
                    <a:pt x="144" y="582"/>
                  </a:lnTo>
                  <a:lnTo>
                    <a:pt x="145" y="708"/>
                  </a:lnTo>
                  <a:lnTo>
                    <a:pt x="140" y="801"/>
                  </a:lnTo>
                  <a:lnTo>
                    <a:pt x="129" y="919"/>
                  </a:lnTo>
                  <a:lnTo>
                    <a:pt x="108" y="1067"/>
                  </a:lnTo>
                  <a:lnTo>
                    <a:pt x="81" y="1214"/>
                  </a:lnTo>
                  <a:lnTo>
                    <a:pt x="43" y="1362"/>
                  </a:lnTo>
                  <a:lnTo>
                    <a:pt x="0" y="1535"/>
                  </a:lnTo>
                  <a:lnTo>
                    <a:pt x="858" y="1535"/>
                  </a:lnTo>
                  <a:lnTo>
                    <a:pt x="858" y="0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20202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4" name="Freeform 1032"/>
            <p:cNvSpPr>
              <a:spLocks/>
            </p:cNvSpPr>
            <p:nvPr/>
          </p:nvSpPr>
          <p:spPr bwMode="auto">
            <a:xfrm>
              <a:off x="2269" y="1977"/>
              <a:ext cx="858" cy="1535"/>
            </a:xfrm>
            <a:custGeom>
              <a:avLst/>
              <a:gdLst/>
              <a:ahLst/>
              <a:cxnLst>
                <a:cxn ang="0">
                  <a:pos x="760" y="0"/>
                </a:cxn>
                <a:cxn ang="0">
                  <a:pos x="736" y="210"/>
                </a:cxn>
                <a:cxn ang="0">
                  <a:pos x="729" y="329"/>
                </a:cxn>
                <a:cxn ang="0">
                  <a:pos x="721" y="459"/>
                </a:cxn>
                <a:cxn ang="0">
                  <a:pos x="713" y="582"/>
                </a:cxn>
                <a:cxn ang="0">
                  <a:pos x="712" y="708"/>
                </a:cxn>
                <a:cxn ang="0">
                  <a:pos x="717" y="801"/>
                </a:cxn>
                <a:cxn ang="0">
                  <a:pos x="728" y="919"/>
                </a:cxn>
                <a:cxn ang="0">
                  <a:pos x="750" y="1067"/>
                </a:cxn>
                <a:cxn ang="0">
                  <a:pos x="777" y="1214"/>
                </a:cxn>
                <a:cxn ang="0">
                  <a:pos x="814" y="1362"/>
                </a:cxn>
                <a:cxn ang="0">
                  <a:pos x="858" y="1535"/>
                </a:cxn>
                <a:cxn ang="0">
                  <a:pos x="0" y="1535"/>
                </a:cxn>
                <a:cxn ang="0">
                  <a:pos x="0" y="0"/>
                </a:cxn>
                <a:cxn ang="0">
                  <a:pos x="760" y="0"/>
                </a:cxn>
              </a:cxnLst>
              <a:rect l="0" t="0" r="r" b="b"/>
              <a:pathLst>
                <a:path w="858" h="1535">
                  <a:moveTo>
                    <a:pt x="760" y="0"/>
                  </a:moveTo>
                  <a:lnTo>
                    <a:pt x="736" y="210"/>
                  </a:lnTo>
                  <a:lnTo>
                    <a:pt x="729" y="329"/>
                  </a:lnTo>
                  <a:lnTo>
                    <a:pt x="721" y="459"/>
                  </a:lnTo>
                  <a:lnTo>
                    <a:pt x="713" y="582"/>
                  </a:lnTo>
                  <a:lnTo>
                    <a:pt x="712" y="708"/>
                  </a:lnTo>
                  <a:lnTo>
                    <a:pt x="717" y="801"/>
                  </a:lnTo>
                  <a:lnTo>
                    <a:pt x="728" y="919"/>
                  </a:lnTo>
                  <a:lnTo>
                    <a:pt x="750" y="1067"/>
                  </a:lnTo>
                  <a:lnTo>
                    <a:pt x="777" y="1214"/>
                  </a:lnTo>
                  <a:lnTo>
                    <a:pt x="814" y="1362"/>
                  </a:lnTo>
                  <a:lnTo>
                    <a:pt x="858" y="1535"/>
                  </a:lnTo>
                  <a:lnTo>
                    <a:pt x="0" y="1535"/>
                  </a:lnTo>
                  <a:lnTo>
                    <a:pt x="0" y="0"/>
                  </a:lnTo>
                  <a:lnTo>
                    <a:pt x="760" y="0"/>
                  </a:lnTo>
                  <a:close/>
                </a:path>
              </a:pathLst>
            </a:custGeom>
            <a:solidFill>
              <a:srgbClr val="202020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5" name="Freeform 1033"/>
            <p:cNvSpPr>
              <a:spLocks/>
            </p:cNvSpPr>
            <p:nvPr/>
          </p:nvSpPr>
          <p:spPr bwMode="auto">
            <a:xfrm>
              <a:off x="1423" y="3496"/>
              <a:ext cx="1701" cy="3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6"/>
                </a:cxn>
                <a:cxn ang="0">
                  <a:pos x="1701" y="36"/>
                </a:cxn>
                <a:cxn ang="0">
                  <a:pos x="1697" y="0"/>
                </a:cxn>
                <a:cxn ang="0">
                  <a:pos x="8" y="0"/>
                </a:cxn>
              </a:cxnLst>
              <a:rect l="0" t="0" r="r" b="b"/>
              <a:pathLst>
                <a:path w="1701" h="36">
                  <a:moveTo>
                    <a:pt x="8" y="0"/>
                  </a:moveTo>
                  <a:lnTo>
                    <a:pt x="0" y="36"/>
                  </a:lnTo>
                  <a:lnTo>
                    <a:pt x="1701" y="36"/>
                  </a:lnTo>
                  <a:lnTo>
                    <a:pt x="169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2020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6" name="Rectangle 1034"/>
            <p:cNvSpPr>
              <a:spLocks noChangeArrowheads="1"/>
            </p:cNvSpPr>
            <p:nvPr/>
          </p:nvSpPr>
          <p:spPr bwMode="auto">
            <a:xfrm>
              <a:off x="2178" y="1926"/>
              <a:ext cx="189" cy="1648"/>
            </a:xfrm>
            <a:prstGeom prst="rect">
              <a:avLst/>
            </a:prstGeom>
            <a:solidFill>
              <a:srgbClr val="20202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7" name="Freeform 1035"/>
            <p:cNvSpPr>
              <a:spLocks/>
            </p:cNvSpPr>
            <p:nvPr/>
          </p:nvSpPr>
          <p:spPr bwMode="auto">
            <a:xfrm>
              <a:off x="1515" y="2036"/>
              <a:ext cx="300" cy="1731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126" y="253"/>
                </a:cxn>
                <a:cxn ang="0">
                  <a:pos x="133" y="376"/>
                </a:cxn>
                <a:cxn ang="0">
                  <a:pos x="141" y="511"/>
                </a:cxn>
                <a:cxn ang="0">
                  <a:pos x="150" y="642"/>
                </a:cxn>
                <a:cxn ang="0">
                  <a:pos x="152" y="774"/>
                </a:cxn>
                <a:cxn ang="0">
                  <a:pos x="146" y="871"/>
                </a:cxn>
                <a:cxn ang="0">
                  <a:pos x="134" y="993"/>
                </a:cxn>
                <a:cxn ang="0">
                  <a:pos x="113" y="1148"/>
                </a:cxn>
                <a:cxn ang="0">
                  <a:pos x="84" y="1302"/>
                </a:cxn>
                <a:cxn ang="0">
                  <a:pos x="44" y="1457"/>
                </a:cxn>
                <a:cxn ang="0">
                  <a:pos x="0" y="1637"/>
                </a:cxn>
                <a:cxn ang="0">
                  <a:pos x="35" y="1668"/>
                </a:cxn>
                <a:cxn ang="0">
                  <a:pos x="84" y="1697"/>
                </a:cxn>
                <a:cxn ang="0">
                  <a:pos x="145" y="1731"/>
                </a:cxn>
                <a:cxn ang="0">
                  <a:pos x="161" y="1482"/>
                </a:cxn>
                <a:cxn ang="0">
                  <a:pos x="181" y="1173"/>
                </a:cxn>
                <a:cxn ang="0">
                  <a:pos x="193" y="992"/>
                </a:cxn>
                <a:cxn ang="0">
                  <a:pos x="202" y="869"/>
                </a:cxn>
                <a:cxn ang="0">
                  <a:pos x="218" y="650"/>
                </a:cxn>
                <a:cxn ang="0">
                  <a:pos x="247" y="375"/>
                </a:cxn>
                <a:cxn ang="0">
                  <a:pos x="300" y="25"/>
                </a:cxn>
                <a:cxn ang="0">
                  <a:pos x="92" y="0"/>
                </a:cxn>
              </a:cxnLst>
              <a:rect l="0" t="0" r="r" b="b"/>
              <a:pathLst>
                <a:path w="300" h="1731">
                  <a:moveTo>
                    <a:pt x="92" y="0"/>
                  </a:moveTo>
                  <a:lnTo>
                    <a:pt x="126" y="253"/>
                  </a:lnTo>
                  <a:lnTo>
                    <a:pt x="133" y="376"/>
                  </a:lnTo>
                  <a:lnTo>
                    <a:pt x="141" y="511"/>
                  </a:lnTo>
                  <a:lnTo>
                    <a:pt x="150" y="642"/>
                  </a:lnTo>
                  <a:lnTo>
                    <a:pt x="152" y="774"/>
                  </a:lnTo>
                  <a:lnTo>
                    <a:pt x="146" y="871"/>
                  </a:lnTo>
                  <a:lnTo>
                    <a:pt x="134" y="993"/>
                  </a:lnTo>
                  <a:lnTo>
                    <a:pt x="113" y="1148"/>
                  </a:lnTo>
                  <a:lnTo>
                    <a:pt x="84" y="1302"/>
                  </a:lnTo>
                  <a:lnTo>
                    <a:pt x="44" y="1457"/>
                  </a:lnTo>
                  <a:lnTo>
                    <a:pt x="0" y="1637"/>
                  </a:lnTo>
                  <a:lnTo>
                    <a:pt x="35" y="1668"/>
                  </a:lnTo>
                  <a:lnTo>
                    <a:pt x="84" y="1697"/>
                  </a:lnTo>
                  <a:lnTo>
                    <a:pt x="145" y="1731"/>
                  </a:lnTo>
                  <a:lnTo>
                    <a:pt x="161" y="1482"/>
                  </a:lnTo>
                  <a:lnTo>
                    <a:pt x="181" y="1173"/>
                  </a:lnTo>
                  <a:lnTo>
                    <a:pt x="193" y="992"/>
                  </a:lnTo>
                  <a:lnTo>
                    <a:pt x="202" y="869"/>
                  </a:lnTo>
                  <a:lnTo>
                    <a:pt x="218" y="650"/>
                  </a:lnTo>
                  <a:lnTo>
                    <a:pt x="247" y="375"/>
                  </a:lnTo>
                  <a:lnTo>
                    <a:pt x="300" y="25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6060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8" name="Oval 1036"/>
            <p:cNvSpPr>
              <a:spLocks noChangeArrowheads="1"/>
            </p:cNvSpPr>
            <p:nvPr/>
          </p:nvSpPr>
          <p:spPr bwMode="auto">
            <a:xfrm>
              <a:off x="1158" y="1777"/>
              <a:ext cx="2223" cy="536"/>
            </a:xfrm>
            <a:prstGeom prst="ellipse">
              <a:avLst/>
            </a:prstGeom>
            <a:solidFill>
              <a:srgbClr val="60606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309" name="Oval 1037"/>
            <p:cNvSpPr>
              <a:spLocks noChangeArrowheads="1"/>
            </p:cNvSpPr>
            <p:nvPr/>
          </p:nvSpPr>
          <p:spPr bwMode="auto">
            <a:xfrm>
              <a:off x="1516" y="1806"/>
              <a:ext cx="1525" cy="344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pic>
        <p:nvPicPr>
          <p:cNvPr id="55310" name="Picture 1038" descr="C:\Archivos de programa\Microsoft Office\Clipart\Pub60Cor\HH0054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066800"/>
            <a:ext cx="2895600" cy="2474913"/>
          </a:xfrm>
          <a:prstGeom prst="rect">
            <a:avLst/>
          </a:prstGeom>
          <a:noFill/>
        </p:spPr>
      </p:pic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D5EB-737D-414E-836F-58CE3711DF75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4414" y="2000240"/>
            <a:ext cx="7107238" cy="31972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4000" b="1" dirty="0">
                <a:latin typeface="Arial" pitchFamily="34" charset="0"/>
                <a:cs typeface="Arial" pitchFamily="34" charset="0"/>
              </a:rPr>
              <a:t>Cuestiones relacionadas </a:t>
            </a:r>
          </a:p>
          <a:p>
            <a:r>
              <a:rPr lang="es-ES_tradnl" sz="4000" b="1" dirty="0">
                <a:latin typeface="Arial" pitchFamily="34" charset="0"/>
                <a:cs typeface="Arial" pitchFamily="34" charset="0"/>
              </a:rPr>
              <a:t>con </a:t>
            </a:r>
            <a:r>
              <a:rPr lang="es-ES_tradn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los valores</a:t>
            </a:r>
            <a:r>
              <a:rPr lang="es-ES_tradnl" sz="4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_tradnl" sz="4000" b="1" dirty="0">
                <a:latin typeface="Arial" pitchFamily="34" charset="0"/>
                <a:cs typeface="Arial" pitchFamily="34" charset="0"/>
              </a:rPr>
              <a:t>                 </a:t>
            </a:r>
            <a:r>
              <a:rPr lang="es-ES_tradnl" sz="40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de los valores </a:t>
            </a:r>
          </a:p>
          <a:p>
            <a:r>
              <a:rPr lang="es-ES_tradnl" sz="4000" b="1" dirty="0">
                <a:latin typeface="Arial" pitchFamily="34" charset="0"/>
                <a:cs typeface="Arial" pitchFamily="34" charset="0"/>
              </a:rPr>
              <a:t>que se asignan a los aprendizajes</a:t>
            </a:r>
          </a:p>
        </p:txBody>
      </p:sp>
      <p:graphicFrame>
        <p:nvGraphicFramePr>
          <p:cNvPr id="68608" name="Object 1024"/>
          <p:cNvGraphicFramePr>
            <a:graphicFrameLocks noChangeAspect="1"/>
          </p:cNvGraphicFramePr>
          <p:nvPr/>
        </p:nvGraphicFramePr>
        <p:xfrm>
          <a:off x="381000" y="381000"/>
          <a:ext cx="1752600" cy="1752600"/>
        </p:xfrm>
        <a:graphic>
          <a:graphicData uri="http://schemas.openxmlformats.org/presentationml/2006/ole">
            <p:oleObj spid="_x0000_s3074" name="Imagen" r:id="rId4" imgW="3192840" imgH="3468960" progId="">
              <p:embed/>
            </p:oleObj>
          </a:graphicData>
        </a:graphic>
      </p:graphicFrame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1EC4-FE7F-4B66-A242-167546B5DA6D}" type="slidenum">
              <a:rPr lang="en-US"/>
              <a:pPr/>
              <a:t>7</a:t>
            </a:fld>
            <a:endParaRPr lang="en-US"/>
          </a:p>
        </p:txBody>
      </p:sp>
      <p:graphicFrame>
        <p:nvGraphicFramePr>
          <p:cNvPr id="69632" name="Object 1024"/>
          <p:cNvGraphicFramePr>
            <a:graphicFrameLocks noChangeAspect="1"/>
          </p:cNvGraphicFramePr>
          <p:nvPr/>
        </p:nvGraphicFramePr>
        <p:xfrm>
          <a:off x="533400" y="5029200"/>
          <a:ext cx="8305800" cy="914400"/>
        </p:xfrm>
        <a:graphic>
          <a:graphicData uri="http://schemas.openxmlformats.org/presentationml/2006/ole">
            <p:oleObj spid="_x0000_s4098" name="Imagen" r:id="rId4" imgW="4591440" imgH="2130840" progId="">
              <p:embed/>
            </p:oleObj>
          </a:graphicData>
        </a:graphic>
      </p:graphicFrame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857224" y="357166"/>
            <a:ext cx="5086360" cy="1446550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s-ES_tradnl" sz="4400">
                <a:latin typeface="Arial" pitchFamily="34" charset="0"/>
                <a:cs typeface="Arial" pitchFamily="34" charset="0"/>
              </a:rPr>
              <a:t>PRIMERA</a:t>
            </a:r>
            <a:r>
              <a:rPr lang="es-ES_tradnl" sz="4000">
                <a:latin typeface="Arial" pitchFamily="34" charset="0"/>
                <a:cs typeface="Arial" pitchFamily="34" charset="0"/>
              </a:rPr>
              <a:t> </a:t>
            </a:r>
            <a:r>
              <a:rPr lang="es-ES_tradnl" sz="4400">
                <a:latin typeface="Arial" pitchFamily="34" charset="0"/>
                <a:cs typeface="Arial" pitchFamily="34" charset="0"/>
              </a:rPr>
              <a:t>CUESTIÓN</a:t>
            </a:r>
            <a:endParaRPr lang="es-ES_tradnl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1138238" y="2057400"/>
            <a:ext cx="4499052" cy="2677656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2800" b="1" dirty="0" smtClean="0"/>
              <a:t>Se afirma que la evaluación </a:t>
            </a:r>
          </a:p>
          <a:p>
            <a:r>
              <a:rPr lang="es-ES_tradnl" sz="2800" b="1" dirty="0" smtClean="0"/>
              <a:t>requiere el manejo de </a:t>
            </a:r>
          </a:p>
          <a:p>
            <a:r>
              <a:rPr lang="es-ES_tradnl" sz="2800" b="1" u="sng" dirty="0" smtClean="0"/>
              <a:t>conjuntos de evidencias </a:t>
            </a:r>
          </a:p>
          <a:p>
            <a:r>
              <a:rPr lang="es-ES_tradnl" sz="2800" b="1" dirty="0" smtClean="0"/>
              <a:t>relativas a los </a:t>
            </a:r>
          </a:p>
          <a:p>
            <a:r>
              <a:rPr lang="es-ES_tradnl" sz="2800" b="1" dirty="0" smtClean="0"/>
              <a:t>aprendizajes realizados </a:t>
            </a:r>
          </a:p>
          <a:p>
            <a:r>
              <a:rPr lang="es-ES_tradnl" sz="2800" b="1" dirty="0" smtClean="0"/>
              <a:t>por los alumnos.</a:t>
            </a:r>
            <a:endParaRPr lang="es-ES_tradnl" sz="2800" b="1" dirty="0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9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9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10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9" grpId="0" animBg="1" autoUpdateAnimBg="0"/>
      <p:bldP spid="1030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C1-0C2C-4E84-8C20-AFDC4989F1AC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70656" name="Object 1024"/>
          <p:cNvGraphicFramePr>
            <a:graphicFrameLocks noChangeAspect="1"/>
          </p:cNvGraphicFramePr>
          <p:nvPr/>
        </p:nvGraphicFramePr>
        <p:xfrm>
          <a:off x="6000760" y="4429132"/>
          <a:ext cx="2514600" cy="1814513"/>
        </p:xfrm>
        <a:graphic>
          <a:graphicData uri="http://schemas.openxmlformats.org/presentationml/2006/ole">
            <p:oleObj spid="_x0000_s5122" name="Imagen" r:id="rId4" imgW="4586760" imgH="3309120" progId="">
              <p:embed/>
            </p:oleObj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7187096" cy="341632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_tradnl" sz="3600" b="1" dirty="0">
                <a:solidFill>
                  <a:schemeClr val="bg1"/>
                </a:solidFill>
              </a:rPr>
              <a:t>Pero las </a:t>
            </a:r>
            <a:r>
              <a:rPr lang="es-ES_tradnl" sz="3600" b="1" dirty="0">
                <a:solidFill>
                  <a:srgbClr val="FFFF00"/>
                </a:solidFill>
              </a:rPr>
              <a:t>evidencias</a:t>
            </a:r>
            <a:r>
              <a:rPr lang="es-ES_tradnl" sz="3600" b="1" dirty="0">
                <a:solidFill>
                  <a:schemeClr val="bg1"/>
                </a:solidFill>
              </a:rPr>
              <a:t> en la educación</a:t>
            </a:r>
          </a:p>
          <a:p>
            <a:r>
              <a:rPr lang="es-ES_tradnl" sz="3600" b="1" dirty="0" smtClean="0">
                <a:solidFill>
                  <a:schemeClr val="bg1"/>
                </a:solidFill>
              </a:rPr>
              <a:t>son con frecuencia inciertas</a:t>
            </a:r>
            <a:r>
              <a:rPr lang="es-ES_tradnl" sz="3600" b="1" dirty="0">
                <a:solidFill>
                  <a:schemeClr val="bg1"/>
                </a:solidFill>
              </a:rPr>
              <a:t>, tanto </a:t>
            </a:r>
          </a:p>
          <a:p>
            <a:r>
              <a:rPr lang="es-ES_tradnl" sz="3600" b="1" dirty="0">
                <a:solidFill>
                  <a:schemeClr val="bg1"/>
                </a:solidFill>
              </a:rPr>
              <a:t>cuando se refieren </a:t>
            </a:r>
          </a:p>
          <a:p>
            <a:r>
              <a:rPr lang="es-ES_tradnl" sz="3600" b="1" dirty="0">
                <a:solidFill>
                  <a:schemeClr val="bg1"/>
                </a:solidFill>
              </a:rPr>
              <a:t>a procesos </a:t>
            </a:r>
            <a:r>
              <a:rPr lang="es-ES_tradnl" sz="3600" b="1" dirty="0" smtClean="0">
                <a:solidFill>
                  <a:schemeClr val="bg1"/>
                </a:solidFill>
              </a:rPr>
              <a:t>mentales y </a:t>
            </a:r>
            <a:r>
              <a:rPr lang="es-ES_tradnl" sz="3600" b="1" dirty="0">
                <a:solidFill>
                  <a:schemeClr val="bg1"/>
                </a:solidFill>
              </a:rPr>
              <a:t>a </a:t>
            </a:r>
            <a:r>
              <a:rPr lang="es-ES_tradnl" sz="3600" b="1" dirty="0" smtClean="0">
                <a:solidFill>
                  <a:schemeClr val="bg1"/>
                </a:solidFill>
              </a:rPr>
              <a:t>significados </a:t>
            </a:r>
            <a:endParaRPr lang="es-ES_tradnl" sz="3600" b="1" dirty="0">
              <a:solidFill>
                <a:schemeClr val="bg1"/>
              </a:solidFill>
            </a:endParaRPr>
          </a:p>
          <a:p>
            <a:r>
              <a:rPr lang="es-ES_tradnl" sz="3600" b="1" dirty="0">
                <a:solidFill>
                  <a:schemeClr val="bg1"/>
                </a:solidFill>
              </a:rPr>
              <a:t>cuanto en lo que corresponde</a:t>
            </a:r>
          </a:p>
          <a:p>
            <a:r>
              <a:rPr lang="es-ES_tradnl" sz="3600" b="1" dirty="0">
                <a:solidFill>
                  <a:schemeClr val="bg1"/>
                </a:solidFill>
              </a:rPr>
              <a:t>a los resultados del aprendizaje</a:t>
            </a:r>
            <a:endParaRPr lang="es-ES_tradnl" sz="3600" b="1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ALICIA CAMILLONI</a:t>
            </a:r>
            <a:endParaRPr lang="en-US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44F10-9725-42AF-B3D0-903740FCC9D5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214546" y="1000108"/>
            <a:ext cx="5029200" cy="1524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s-ES_tradnl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¿QUÉ SON</a:t>
            </a:r>
            <a:endParaRPr lang="es-ES_tradnl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3810000"/>
            <a:ext cx="6324600" cy="6413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121893000" prstMaterial="legacyMatte">
            <a:bevelT w="13500" h="13500" prst="angle"/>
            <a:bevelB w="13500" h="13500" prst="angle"/>
            <a:extrusionClr>
              <a:srgbClr val="CCCC00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es-ES_tradnl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“EVIDENCIAS”?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 smtClean="0"/>
              <a:t>EVALUACION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2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761</Words>
  <Application>Microsoft Office PowerPoint</Application>
  <PresentationFormat>Presentación en pantalla (4:3)</PresentationFormat>
  <Paragraphs>245</Paragraphs>
  <Slides>30</Slides>
  <Notes>30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2" baseType="lpstr">
      <vt:lpstr>Tema de Office</vt:lpstr>
      <vt:lpstr>Imagen</vt:lpstr>
      <vt:lpstr>La evaluación de los aprendizajes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Las evidencias  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Mia</cp:lastModifiedBy>
  <cp:revision>3</cp:revision>
  <dcterms:created xsi:type="dcterms:W3CDTF">2013-06-20T16:45:17Z</dcterms:created>
  <dcterms:modified xsi:type="dcterms:W3CDTF">2013-07-11T23:20:21Z</dcterms:modified>
</cp:coreProperties>
</file>