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1"/>
  </p:sldMasterIdLst>
  <p:notesMasterIdLst>
    <p:notesMasterId r:id="rId42"/>
  </p:notesMasterIdLst>
  <p:handoutMasterIdLst>
    <p:handoutMasterId r:id="rId43"/>
  </p:handoutMasterIdLst>
  <p:sldIdLst>
    <p:sldId id="348" r:id="rId2"/>
    <p:sldId id="349" r:id="rId3"/>
    <p:sldId id="351" r:id="rId4"/>
    <p:sldId id="352" r:id="rId5"/>
    <p:sldId id="431" r:id="rId6"/>
    <p:sldId id="427" r:id="rId7"/>
    <p:sldId id="428" r:id="rId8"/>
    <p:sldId id="429" r:id="rId9"/>
    <p:sldId id="353" r:id="rId10"/>
    <p:sldId id="354" r:id="rId11"/>
    <p:sldId id="380" r:id="rId12"/>
    <p:sldId id="383" r:id="rId13"/>
    <p:sldId id="384" r:id="rId14"/>
    <p:sldId id="385" r:id="rId15"/>
    <p:sldId id="386" r:id="rId16"/>
    <p:sldId id="399" r:id="rId17"/>
    <p:sldId id="430" r:id="rId18"/>
    <p:sldId id="400" r:id="rId19"/>
    <p:sldId id="401" r:id="rId20"/>
    <p:sldId id="402" r:id="rId21"/>
    <p:sldId id="404" r:id="rId22"/>
    <p:sldId id="405" r:id="rId23"/>
    <p:sldId id="408" r:id="rId24"/>
    <p:sldId id="410" r:id="rId25"/>
    <p:sldId id="411" r:id="rId26"/>
    <p:sldId id="412" r:id="rId27"/>
    <p:sldId id="413" r:id="rId28"/>
    <p:sldId id="414" r:id="rId29"/>
    <p:sldId id="415" r:id="rId30"/>
    <p:sldId id="416" r:id="rId31"/>
    <p:sldId id="417" r:id="rId32"/>
    <p:sldId id="418" r:id="rId33"/>
    <p:sldId id="419" r:id="rId34"/>
    <p:sldId id="420" r:id="rId35"/>
    <p:sldId id="421" r:id="rId36"/>
    <p:sldId id="422" r:id="rId37"/>
    <p:sldId id="423" r:id="rId38"/>
    <p:sldId id="424" r:id="rId39"/>
    <p:sldId id="425" r:id="rId40"/>
    <p:sldId id="426" r:id="rId4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3540D"/>
    <a:srgbClr val="0000CC"/>
    <a:srgbClr val="98EAE8"/>
    <a:srgbClr val="53FFFF"/>
    <a:srgbClr val="55DCD9"/>
    <a:srgbClr val="6DD1E9"/>
    <a:srgbClr val="62DFDC"/>
    <a:srgbClr val="55DDDA"/>
    <a:srgbClr val="65E0DD"/>
    <a:srgbClr val="7BD6E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horzBarState="maximized">
    <p:restoredLeft sz="11578" autoAdjust="0"/>
    <p:restoredTop sz="76703" autoAdjust="0"/>
  </p:normalViewPr>
  <p:slideViewPr>
    <p:cSldViewPr snapToGrid="0">
      <p:cViewPr>
        <p:scale>
          <a:sx n="67" d="100"/>
          <a:sy n="67" d="100"/>
        </p:scale>
        <p:origin x="-91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1" d="100"/>
          <a:sy n="61" d="100"/>
        </p:scale>
        <p:origin x="-207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D0B2FF1-397D-4A14-AE4C-9863E6EB6D21}" type="datetimeFigureOut">
              <a:rPr lang="en-US"/>
              <a:pPr>
                <a:defRPr/>
              </a:pPr>
              <a:t>11/24/2014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D0D7B2B-F819-44FB-91EB-8C85D48EB6EE}" type="slidenum">
              <a:rPr lang="en-US"/>
              <a:pPr>
                <a:defRPr/>
              </a:pPr>
              <a:t>‹Nº›</a:t>
            </a:fld>
            <a:endParaRPr lang="en-US" dirty="0"/>
          </a:p>
        </p:txBody>
      </p:sp>
    </p:spTree>
    <p:extLst>
      <p:ext uri="{BB962C8B-B14F-4D97-AF65-F5344CB8AC3E}">
        <p14:creationId xmlns="" xmlns:p14="http://schemas.microsoft.com/office/powerpoint/2010/main" val="3629803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42D4F23-69BA-41C9-A26D-3301D3077074}" type="datetimeFigureOut">
              <a:rPr lang="en-US"/>
              <a:pPr>
                <a:defRPr/>
              </a:pPr>
              <a:t>11/24/2014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ACFDA6E-2849-455C-9478-1BB02F50132A}" type="slidenum">
              <a:rPr lang="en-US"/>
              <a:pPr>
                <a:defRPr/>
              </a:pPr>
              <a:t>‹Nº›</a:t>
            </a:fld>
            <a:endParaRPr lang="en-US" dirty="0"/>
          </a:p>
        </p:txBody>
      </p:sp>
    </p:spTree>
    <p:extLst>
      <p:ext uri="{BB962C8B-B14F-4D97-AF65-F5344CB8AC3E}">
        <p14:creationId xmlns="" xmlns:p14="http://schemas.microsoft.com/office/powerpoint/2010/main" val="39032969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Marcador de imagen de diapositiva"/>
          <p:cNvSpPr>
            <a:spLocks noGrp="1" noRot="1" noChangeAspect="1"/>
          </p:cNvSpPr>
          <p:nvPr>
            <p:ph type="sldImg"/>
          </p:nvPr>
        </p:nvSpPr>
        <p:spPr bwMode="auto">
          <a:noFill/>
          <a:ln>
            <a:solidFill>
              <a:srgbClr val="000000"/>
            </a:solidFill>
            <a:miter lim="800000"/>
            <a:headEnd/>
            <a:tailEnd/>
          </a:ln>
        </p:spPr>
      </p:sp>
      <p:sp>
        <p:nvSpPr>
          <p:cNvPr id="1536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AR" dirty="0" smtClean="0"/>
          </a:p>
        </p:txBody>
      </p:sp>
      <p:sp>
        <p:nvSpPr>
          <p:cNvPr id="4" name="3 Marcador de número de diapositiva"/>
          <p:cNvSpPr>
            <a:spLocks noGrp="1"/>
          </p:cNvSpPr>
          <p:nvPr>
            <p:ph type="sldNum" sz="quarter" idx="5"/>
          </p:nvPr>
        </p:nvSpPr>
        <p:spPr/>
        <p:txBody>
          <a:bodyPr/>
          <a:lstStyle/>
          <a:p>
            <a:pPr>
              <a:defRPr/>
            </a:pPr>
            <a:fld id="{F0A036C4-BB4D-497C-A41C-9050BEE590CD}" type="slidenum">
              <a:rPr lang="en-US" smtClean="0"/>
              <a:pPr>
                <a:defRPr/>
              </a:pPr>
              <a:t>1</a:t>
            </a:fld>
            <a:endParaRPr lang="en-US" dirty="0"/>
          </a:p>
        </p:txBody>
      </p:sp>
    </p:spTree>
    <p:extLst>
      <p:ext uri="{BB962C8B-B14F-4D97-AF65-F5344CB8AC3E}">
        <p14:creationId xmlns="" xmlns:p14="http://schemas.microsoft.com/office/powerpoint/2010/main" val="181212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endParaRPr lang="es-AR" dirty="0" smtClean="0"/>
          </a:p>
        </p:txBody>
      </p:sp>
    </p:spTree>
    <p:extLst>
      <p:ext uri="{BB962C8B-B14F-4D97-AF65-F5344CB8AC3E}">
        <p14:creationId xmlns="" xmlns:p14="http://schemas.microsoft.com/office/powerpoint/2010/main" val="1158376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pPr>
              <a:defRPr/>
            </a:pPr>
            <a:fld id="{09FA9C14-1848-44D3-8435-3C8D890331B1}" type="slidenum">
              <a:rPr lang="en-US" smtClean="0"/>
              <a:pPr>
                <a:defRPr/>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560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AR" dirty="0" smtClean="0"/>
          </a:p>
        </p:txBody>
      </p:sp>
      <p:sp>
        <p:nvSpPr>
          <p:cNvPr id="4" name="3 Marcador de número de diapositiva"/>
          <p:cNvSpPr txBox="1">
            <a:spLocks noGrp="1"/>
          </p:cNvSpPr>
          <p:nvPr/>
        </p:nvSpPr>
        <p:spPr>
          <a:xfrm>
            <a:off x="3884613" y="8685213"/>
            <a:ext cx="2971800" cy="458787"/>
          </a:xfrm>
          <a:prstGeom prst="rect">
            <a:avLst/>
          </a:prstGeom>
          <a:noFill/>
        </p:spPr>
        <p:txBody>
          <a:bodyPr anchor="b"/>
          <a:lstStyle/>
          <a:p>
            <a:pPr algn="r" fontAlgn="auto">
              <a:spcBef>
                <a:spcPts val="0"/>
              </a:spcBef>
              <a:spcAft>
                <a:spcPts val="0"/>
              </a:spcAft>
              <a:defRPr/>
            </a:pPr>
            <a:fld id="{F49EBAEA-A116-4892-8658-685AF6AA6EB9}" type="slidenum">
              <a:rPr lang="en-US" sz="1200">
                <a:latin typeface="+mn-lt"/>
                <a:cs typeface="+mn-cs"/>
              </a:rPr>
              <a:pPr algn="r" fontAlgn="auto">
                <a:spcBef>
                  <a:spcPts val="0"/>
                </a:spcBef>
                <a:spcAft>
                  <a:spcPts val="0"/>
                </a:spcAft>
                <a:defRPr/>
              </a:pPr>
              <a:t>9</a:t>
            </a:fld>
            <a:endParaRPr lang="en-US" sz="1200" dirty="0">
              <a:latin typeface="+mn-lt"/>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765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AR" dirty="0" smtClean="0"/>
          </a:p>
        </p:txBody>
      </p:sp>
      <p:sp>
        <p:nvSpPr>
          <p:cNvPr id="4" name="3 Marcador de número de diapositiva"/>
          <p:cNvSpPr txBox="1">
            <a:spLocks noGrp="1"/>
          </p:cNvSpPr>
          <p:nvPr/>
        </p:nvSpPr>
        <p:spPr>
          <a:xfrm>
            <a:off x="3884613" y="8685213"/>
            <a:ext cx="2971800" cy="458787"/>
          </a:xfrm>
          <a:prstGeom prst="rect">
            <a:avLst/>
          </a:prstGeom>
          <a:noFill/>
        </p:spPr>
        <p:txBody>
          <a:bodyPr anchor="b"/>
          <a:lstStyle/>
          <a:p>
            <a:pPr algn="r" fontAlgn="auto">
              <a:spcBef>
                <a:spcPts val="0"/>
              </a:spcBef>
              <a:spcAft>
                <a:spcPts val="0"/>
              </a:spcAft>
              <a:defRPr/>
            </a:pPr>
            <a:fld id="{638ECE5C-FD21-4509-91D2-F5594DCDEC59}" type="slidenum">
              <a:rPr lang="en-US" sz="1200">
                <a:latin typeface="+mn-lt"/>
                <a:cs typeface="+mn-cs"/>
              </a:rPr>
              <a:pPr algn="r" fontAlgn="auto">
                <a:spcBef>
                  <a:spcPts val="0"/>
                </a:spcBef>
                <a:spcAft>
                  <a:spcPts val="0"/>
                </a:spcAft>
                <a:defRPr/>
              </a:pPr>
              <a:t>10</a:t>
            </a:fld>
            <a:endParaRPr lang="en-US" sz="1200" dirty="0">
              <a:latin typeface="+mn-lt"/>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60419" name="Rectangle 3"/>
          <p:cNvSpPr>
            <a:spLocks noGrp="1" noChangeArrowheads="1"/>
          </p:cNvSpPr>
          <p:nvPr>
            <p:ph type="body" idx="1"/>
          </p:nvPr>
        </p:nvSpPr>
        <p:spPr bwMode="auto">
          <a:xfrm>
            <a:off x="685800" y="4343400"/>
            <a:ext cx="5486400" cy="4114800"/>
          </a:xfrm>
          <a:noFill/>
        </p:spPr>
        <p:txBody>
          <a:bodyPr/>
          <a:lstStyle/>
          <a:p>
            <a:pPr eaLnBrk="1" hangingPunct="1"/>
            <a:endParaRPr lang="es-AR" altLang="es-A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a:lstStyle/>
          <a:p>
            <a:pPr eaLnBrk="1" hangingPunct="1"/>
            <a:endParaRPr lang="es-AR" altLang="es-AR"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55780"/>
            <a:ext cx="6858000" cy="3200400"/>
          </a:xfrm>
        </p:spPr>
        <p:txBody>
          <a:bodyPr/>
          <a:lstStyle>
            <a:lvl1pPr algn="l">
              <a:lnSpc>
                <a:spcPct val="75000"/>
              </a:lnSpc>
              <a:defRPr sz="8000">
                <a:solidFill>
                  <a:schemeClr val="bg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09600" y="3956180"/>
            <a:ext cx="6858000" cy="1097280"/>
          </a:xfrm>
        </p:spPr>
        <p:txBody>
          <a:bodyPr>
            <a:normAutofit/>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2120" y="380999"/>
            <a:ext cx="2011680" cy="6096001"/>
          </a:xfrm>
        </p:spPr>
        <p:txBody>
          <a:bodyPr vert="eaVert"/>
          <a:lstStyle>
            <a:lvl1pP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81199" y="380999"/>
            <a:ext cx="7074859" cy="60960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4147F93-766B-4708-B6D0-10A25D0A1EA4}" type="slidenum">
              <a:rPr lang="en-US" smtClean="0"/>
              <a:pPr>
                <a:defRPr/>
              </a:pPr>
              <a:t>‹Nº›</a:t>
            </a:fld>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3096BDA-FC21-4FDD-9F44-696DFA4470F2}" type="slidenum">
              <a:rPr lang="en-US" smtClean="0"/>
              <a:pPr>
                <a:defRPr/>
              </a:pPr>
              <a:t>‹Nº›</a:t>
            </a:fld>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22960"/>
            <a:ext cx="8686800" cy="2011680"/>
          </a:xfrm>
        </p:spPr>
        <p:txBody>
          <a:bodyPr/>
          <a:lstStyle>
            <a:lvl1pPr>
              <a:defRPr sz="6600"/>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09600" y="2834640"/>
            <a:ext cx="8686800" cy="1097280"/>
          </a:xfrm>
        </p:spPr>
        <p:txBody>
          <a:bodyPr>
            <a:normAutofit/>
          </a:bodyPr>
          <a:lstStyle>
            <a:lvl1pPr marL="0" indent="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9812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7818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E0F616-65C3-495F-AADD-36DBEA1D21CF}" type="slidenum">
              <a:rPr lang="en-US" smtClean="0"/>
              <a:pPr>
                <a:defRPr/>
              </a:pPr>
              <a:t>‹Nº›</a:t>
            </a:fld>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9812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9812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7818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7818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1C95A7C-2AC2-4AEB-9D53-837947ACCA8C}" type="slidenum">
              <a:rPr lang="en-US" smtClean="0"/>
              <a:pPr>
                <a:defRPr/>
              </a:pPr>
              <a:t>‹Nº›</a:t>
            </a:fld>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3216027-4415-46EB-B062-7CD2E53745CC}" type="slidenum">
              <a:rPr lang="en-US" smtClean="0"/>
              <a:pPr>
                <a:defRPr/>
              </a:pPr>
              <a:t>‹Nº›</a:t>
            </a:fld>
            <a:endParaRPr lang="en-US" dirty="0"/>
          </a:p>
        </p:txBody>
      </p:sp>
    </p:spTree>
  </p:cSld>
  <p:clrMapOvr>
    <a:masterClrMapping/>
  </p:clrMapOvr>
  <p:transition spd="med">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09830D1-D2F5-44F2-9098-9D1D7CED69BC}" type="slidenum">
              <a:rPr lang="en-US" smtClean="0"/>
              <a:pPr>
                <a:defRPr/>
              </a:pPr>
              <a:t>‹Nº›</a:t>
            </a:fld>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9420" y="408993"/>
            <a:ext cx="4800937" cy="1828800"/>
          </a:xfrm>
        </p:spPr>
        <p:txBody>
          <a:bodyPr>
            <a:noAutofit/>
          </a:bodyPr>
          <a:lstStyle>
            <a:lvl1pPr>
              <a:defRPr sz="440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06491" y="381000"/>
            <a:ext cx="5489510" cy="5791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559420" y="2237793"/>
            <a:ext cx="4800937"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C2B533B-7DE5-49CD-8B97-B7994714E7CA}" type="slidenum">
              <a:rPr lang="en-US" smtClean="0"/>
              <a:pPr>
                <a:defRPr/>
              </a:pPr>
              <a:t>‹Nº›</a:t>
            </a:fld>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B7C92E-8E24-4CA8-940B-F48BF522EDF4}" type="slidenum">
              <a:rPr lang="en-US" smtClean="0"/>
              <a:pPr>
                <a:defRPr/>
              </a:pPr>
              <a:t>‹Nº›</a:t>
            </a:fld>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381000"/>
            <a:ext cx="9372600" cy="12954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1027" name="Text Placeholder 2"/>
          <p:cNvSpPr>
            <a:spLocks noGrp="1"/>
          </p:cNvSpPr>
          <p:nvPr>
            <p:ph type="body" idx="1"/>
          </p:nvPr>
        </p:nvSpPr>
        <p:spPr bwMode="auto">
          <a:xfrm>
            <a:off x="1981200" y="1987550"/>
            <a:ext cx="9372600" cy="4483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11631613" y="5691188"/>
            <a:ext cx="280987" cy="779462"/>
          </a:xfrm>
          <a:prstGeom prst="rect">
            <a:avLst/>
          </a:prstGeom>
        </p:spPr>
        <p:txBody>
          <a:bodyPr vert="vert270" lIns="91440" tIns="45720" rIns="91440" bIns="45720" rtlCol="0" anchor="ctr"/>
          <a:lstStyle>
            <a:lvl1pPr algn="l" fontAlgn="auto">
              <a:spcBef>
                <a:spcPts val="0"/>
              </a:spcBef>
              <a:spcAft>
                <a:spcPts val="0"/>
              </a:spcAft>
              <a:defRPr sz="800">
                <a:solidFill>
                  <a:schemeClr val="tx1">
                    <a:lumMod val="60000"/>
                    <a:lumOff val="40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11631613" y="365125"/>
            <a:ext cx="280987" cy="5140325"/>
          </a:xfrm>
          <a:prstGeom prst="rect">
            <a:avLst/>
          </a:prstGeom>
        </p:spPr>
        <p:txBody>
          <a:bodyPr vert="vert270" lIns="91440" tIns="45720" rIns="91440" bIns="45720" rtlCol="0" anchor="ctr"/>
          <a:lstStyle>
            <a:lvl1pPr algn="ctr" fontAlgn="auto">
              <a:spcBef>
                <a:spcPts val="0"/>
              </a:spcBef>
              <a:spcAft>
                <a:spcPts val="0"/>
              </a:spcAft>
              <a:defRPr sz="800">
                <a:solidFill>
                  <a:schemeClr val="tx1">
                    <a:lumMod val="60000"/>
                    <a:lumOff val="40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312738" y="6269038"/>
            <a:ext cx="722312" cy="201612"/>
          </a:xfrm>
          <a:prstGeom prst="rect">
            <a:avLst/>
          </a:prstGeom>
        </p:spPr>
        <p:txBody>
          <a:bodyPr vert="horz" lIns="91440" tIns="45720" rIns="91440" bIns="45720" rtlCol="0" anchor="ctr"/>
          <a:lstStyle>
            <a:lvl1pPr algn="l" fontAlgn="auto">
              <a:spcBef>
                <a:spcPts val="0"/>
              </a:spcBef>
              <a:spcAft>
                <a:spcPts val="0"/>
              </a:spcAft>
              <a:defRPr sz="800">
                <a:solidFill>
                  <a:schemeClr val="tx1">
                    <a:lumMod val="60000"/>
                    <a:lumOff val="40000"/>
                  </a:schemeClr>
                </a:solidFill>
                <a:latin typeface="+mn-lt"/>
                <a:cs typeface="+mn-cs"/>
              </a:defRPr>
            </a:lvl1pPr>
          </a:lstStyle>
          <a:p>
            <a:pPr>
              <a:defRPr/>
            </a:pPr>
            <a:fld id="{73216027-4415-46EB-B062-7CD2E53745CC}" type="slidenum">
              <a:rPr lang="en-US" smtClean="0"/>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ransition spd="med">
    <p:fade/>
  </p:transition>
  <p:hf sldNum="0" hdr="0" ftr="0" dt="0"/>
  <p:txStyles>
    <p:titleStyle>
      <a:lvl1pPr algn="l" rtl="0" eaLnBrk="1" fontAlgn="base" hangingPunct="1">
        <a:lnSpc>
          <a:spcPct val="85000"/>
        </a:lnSpc>
        <a:spcBef>
          <a:spcPct val="0"/>
        </a:spcBef>
        <a:spcAft>
          <a:spcPct val="0"/>
        </a:spcAft>
        <a:defRPr sz="4400" kern="1200" cap="all">
          <a:solidFill>
            <a:schemeClr val="accent1"/>
          </a:solidFill>
          <a:latin typeface="+mj-lt"/>
          <a:ea typeface="+mj-ea"/>
          <a:cs typeface="+mj-cs"/>
        </a:defRPr>
      </a:lvl1pPr>
      <a:lvl2pPr algn="l" rtl="0" eaLnBrk="1" fontAlgn="base" hangingPunct="1">
        <a:lnSpc>
          <a:spcPct val="85000"/>
        </a:lnSpc>
        <a:spcBef>
          <a:spcPct val="0"/>
        </a:spcBef>
        <a:spcAft>
          <a:spcPct val="0"/>
        </a:spcAft>
        <a:defRPr sz="4400">
          <a:solidFill>
            <a:schemeClr val="accent1"/>
          </a:solidFill>
          <a:latin typeface="Calibri" pitchFamily="34" charset="0"/>
        </a:defRPr>
      </a:lvl2pPr>
      <a:lvl3pPr algn="l" rtl="0" eaLnBrk="1" fontAlgn="base" hangingPunct="1">
        <a:lnSpc>
          <a:spcPct val="85000"/>
        </a:lnSpc>
        <a:spcBef>
          <a:spcPct val="0"/>
        </a:spcBef>
        <a:spcAft>
          <a:spcPct val="0"/>
        </a:spcAft>
        <a:defRPr sz="4400">
          <a:solidFill>
            <a:schemeClr val="accent1"/>
          </a:solidFill>
          <a:latin typeface="Calibri" pitchFamily="34" charset="0"/>
        </a:defRPr>
      </a:lvl3pPr>
      <a:lvl4pPr algn="l" rtl="0" eaLnBrk="1" fontAlgn="base" hangingPunct="1">
        <a:lnSpc>
          <a:spcPct val="85000"/>
        </a:lnSpc>
        <a:spcBef>
          <a:spcPct val="0"/>
        </a:spcBef>
        <a:spcAft>
          <a:spcPct val="0"/>
        </a:spcAft>
        <a:defRPr sz="4400">
          <a:solidFill>
            <a:schemeClr val="accent1"/>
          </a:solidFill>
          <a:latin typeface="Calibri" pitchFamily="34" charset="0"/>
        </a:defRPr>
      </a:lvl4pPr>
      <a:lvl5pPr algn="l" rtl="0" eaLnBrk="1" fontAlgn="base" hangingPunct="1">
        <a:lnSpc>
          <a:spcPct val="85000"/>
        </a:lnSpc>
        <a:spcBef>
          <a:spcPct val="0"/>
        </a:spcBef>
        <a:spcAft>
          <a:spcPct val="0"/>
        </a:spcAft>
        <a:defRPr sz="4400">
          <a:solidFill>
            <a:schemeClr val="accent1"/>
          </a:solidFill>
          <a:latin typeface="Calibri" pitchFamily="34" charset="0"/>
        </a:defRPr>
      </a:lvl5pPr>
      <a:lvl6pPr marL="457200" algn="l" rtl="0" eaLnBrk="1" fontAlgn="base" hangingPunct="1">
        <a:lnSpc>
          <a:spcPct val="85000"/>
        </a:lnSpc>
        <a:spcBef>
          <a:spcPct val="0"/>
        </a:spcBef>
        <a:spcAft>
          <a:spcPct val="0"/>
        </a:spcAft>
        <a:defRPr sz="4400">
          <a:solidFill>
            <a:schemeClr val="accent1"/>
          </a:solidFill>
          <a:latin typeface="Calibri" pitchFamily="34" charset="0"/>
        </a:defRPr>
      </a:lvl6pPr>
      <a:lvl7pPr marL="914400" algn="l" rtl="0" eaLnBrk="1" fontAlgn="base" hangingPunct="1">
        <a:lnSpc>
          <a:spcPct val="85000"/>
        </a:lnSpc>
        <a:spcBef>
          <a:spcPct val="0"/>
        </a:spcBef>
        <a:spcAft>
          <a:spcPct val="0"/>
        </a:spcAft>
        <a:defRPr sz="4400">
          <a:solidFill>
            <a:schemeClr val="accent1"/>
          </a:solidFill>
          <a:latin typeface="Calibri" pitchFamily="34" charset="0"/>
        </a:defRPr>
      </a:lvl7pPr>
      <a:lvl8pPr marL="1371600" algn="l" rtl="0" eaLnBrk="1" fontAlgn="base" hangingPunct="1">
        <a:lnSpc>
          <a:spcPct val="85000"/>
        </a:lnSpc>
        <a:spcBef>
          <a:spcPct val="0"/>
        </a:spcBef>
        <a:spcAft>
          <a:spcPct val="0"/>
        </a:spcAft>
        <a:defRPr sz="4400">
          <a:solidFill>
            <a:schemeClr val="accent1"/>
          </a:solidFill>
          <a:latin typeface="Calibri" pitchFamily="34" charset="0"/>
        </a:defRPr>
      </a:lvl8pPr>
      <a:lvl9pPr marL="1828800" algn="l" rtl="0" eaLnBrk="1" fontAlgn="base" hangingPunct="1">
        <a:lnSpc>
          <a:spcPct val="85000"/>
        </a:lnSpc>
        <a:spcBef>
          <a:spcPct val="0"/>
        </a:spcBef>
        <a:spcAft>
          <a:spcPct val="0"/>
        </a:spcAft>
        <a:defRPr sz="4400">
          <a:solidFill>
            <a:schemeClr val="accent1"/>
          </a:solidFill>
          <a:latin typeface="Calibri" pitchFamily="34" charset="0"/>
        </a:defRPr>
      </a:lvl9pPr>
    </p:titleStyle>
    <p:bodyStyle>
      <a:lvl1pPr marL="273050" indent="-273050" algn="l" rtl="0" eaLnBrk="1" fontAlgn="base" hangingPunct="1">
        <a:lnSpc>
          <a:spcPct val="90000"/>
        </a:lnSpc>
        <a:spcBef>
          <a:spcPts val="1800"/>
        </a:spcBef>
        <a:spcAft>
          <a:spcPct val="0"/>
        </a:spcAft>
        <a:buSzPct val="100000"/>
        <a:buFont typeface="Arial" charset="0"/>
        <a:buChar char="▪"/>
        <a:defRPr sz="2400" kern="1200">
          <a:solidFill>
            <a:schemeClr val="tx1"/>
          </a:solidFill>
          <a:latin typeface="+mn-lt"/>
          <a:ea typeface="+mn-ea"/>
          <a:cs typeface="+mn-cs"/>
        </a:defRPr>
      </a:lvl1pPr>
      <a:lvl2pPr marL="685800" indent="-273050" algn="l" rtl="0" eaLnBrk="1" fontAlgn="base" hangingPunct="1">
        <a:lnSpc>
          <a:spcPct val="90000"/>
        </a:lnSpc>
        <a:spcBef>
          <a:spcPts val="1200"/>
        </a:spcBef>
        <a:spcAft>
          <a:spcPct val="0"/>
        </a:spcAft>
        <a:buSzPct val="100000"/>
        <a:buFont typeface="Arial" charset="0"/>
        <a:buChar char="▪"/>
        <a:defRPr sz="2000" kern="1200">
          <a:solidFill>
            <a:schemeClr val="tx1"/>
          </a:solidFill>
          <a:latin typeface="+mn-lt"/>
          <a:ea typeface="+mn-ea"/>
          <a:cs typeface="+mn-cs"/>
        </a:defRPr>
      </a:lvl2pPr>
      <a:lvl3pPr marL="1004888" indent="-228600" algn="l" rtl="0" eaLnBrk="1" fontAlgn="base" hangingPunct="1">
        <a:lnSpc>
          <a:spcPct val="90000"/>
        </a:lnSpc>
        <a:spcBef>
          <a:spcPts val="800"/>
        </a:spcBef>
        <a:spcAft>
          <a:spcPct val="0"/>
        </a:spcAft>
        <a:buSzPct val="100000"/>
        <a:buFont typeface="Arial" charset="0"/>
        <a:buChar char="▪"/>
        <a:defRPr kern="1200">
          <a:solidFill>
            <a:schemeClr val="tx1"/>
          </a:solidFill>
          <a:latin typeface="+mn-lt"/>
          <a:ea typeface="+mn-ea"/>
          <a:cs typeface="+mn-cs"/>
        </a:defRPr>
      </a:lvl3pPr>
      <a:lvl4pPr marL="1233488" indent="-182563" algn="l" rtl="0" eaLnBrk="1" fontAlgn="base" hangingPunct="1">
        <a:lnSpc>
          <a:spcPct val="90000"/>
        </a:lnSpc>
        <a:spcBef>
          <a:spcPts val="600"/>
        </a:spcBef>
        <a:spcAft>
          <a:spcPct val="0"/>
        </a:spcAft>
        <a:buSzPct val="100000"/>
        <a:buFont typeface="Arial" charset="0"/>
        <a:buChar char="▪"/>
        <a:defRPr sz="1600" kern="1200">
          <a:solidFill>
            <a:schemeClr val="tx1"/>
          </a:solidFill>
          <a:latin typeface="+mn-lt"/>
          <a:ea typeface="+mn-ea"/>
          <a:cs typeface="+mn-cs"/>
        </a:defRPr>
      </a:lvl4pPr>
      <a:lvl5pPr marL="1462088" indent="-182563" algn="l" rtl="0" eaLnBrk="1" fontAlgn="base" hangingPunct="1">
        <a:lnSpc>
          <a:spcPct val="90000"/>
        </a:lnSpc>
        <a:spcBef>
          <a:spcPts val="600"/>
        </a:spcBef>
        <a:spcAft>
          <a:spcPct val="0"/>
        </a:spcAft>
        <a:buSzPct val="100000"/>
        <a:buFont typeface="Arial"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9.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image" Target="../media/image9.jpeg"/></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jpeg"/><Relationship Id="rId4" Type="http://schemas.openxmlformats.org/officeDocument/2006/relationships/oleObject" Target="../embeddings/oleObject8.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9.jpeg"/><Relationship Id="rId4" Type="http://schemas.openxmlformats.org/officeDocument/2006/relationships/oleObject" Target="../embeddings/oleObject10.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jpeg"/><Relationship Id="rId4"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video" Target="file:///D:\Users\Sabrina\Dropbox\MI%20CONSULTORA\LANDESMAN%20&amp;%20ASOC\BERNARDO%20BLEJMAR\GOBIERNO%20CIUDAD\NES\TERCER%20M&#211;DULO\EJERCICIO%20OBSER.m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557011" y="1356546"/>
            <a:ext cx="10407181" cy="830997"/>
          </a:xfrm>
          <a:prstGeom prst="rect">
            <a:avLst/>
          </a:prstGeom>
          <a:noFill/>
          <a:ln w="9525">
            <a:noFill/>
            <a:miter lim="800000"/>
            <a:headEnd/>
            <a:tailEnd/>
          </a:ln>
        </p:spPr>
        <p:txBody>
          <a:bodyPr wrap="square">
            <a:spAutoFit/>
          </a:bodyPr>
          <a:lstStyle/>
          <a:p>
            <a:pPr algn="ctr"/>
            <a:r>
              <a:rPr lang="es-AR" sz="4800" dirty="0" smtClean="0">
                <a:solidFill>
                  <a:srgbClr val="000066"/>
                </a:solidFill>
                <a:effectLst>
                  <a:outerShdw blurRad="38100" dist="38100" dir="2700000" algn="tl">
                    <a:srgbClr val="000000">
                      <a:alpha val="43137"/>
                    </a:srgbClr>
                  </a:outerShdw>
                </a:effectLst>
              </a:rPr>
              <a:t>Proyecto Nueva Escuela Secundaria</a:t>
            </a:r>
            <a:endParaRPr lang="es-AR" sz="4800" dirty="0">
              <a:solidFill>
                <a:srgbClr val="000066"/>
              </a:solidFill>
              <a:effectLst>
                <a:outerShdw blurRad="38100" dist="38100" dir="2700000" algn="tl">
                  <a:srgbClr val="000000">
                    <a:alpha val="43137"/>
                  </a:srgbClr>
                </a:outerShdw>
              </a:effectLst>
            </a:endParaRPr>
          </a:p>
        </p:txBody>
      </p:sp>
      <p:sp>
        <p:nvSpPr>
          <p:cNvPr id="5" name="4 CuadroTexto"/>
          <p:cNvSpPr txBox="1"/>
          <p:nvPr/>
        </p:nvSpPr>
        <p:spPr>
          <a:xfrm>
            <a:off x="4840712" y="347006"/>
            <a:ext cx="3570208" cy="646331"/>
          </a:xfrm>
          <a:prstGeom prst="rect">
            <a:avLst/>
          </a:prstGeom>
          <a:noFill/>
        </p:spPr>
        <p:txBody>
          <a:bodyPr wrap="none" rtlCol="0">
            <a:spAutoFit/>
          </a:bodyPr>
          <a:lstStyle/>
          <a:p>
            <a:r>
              <a:rPr lang="es-ES" sz="3600" dirty="0" smtClean="0">
                <a:effectLst>
                  <a:outerShdw blurRad="38100" dist="38100" dir="2700000" algn="tl">
                    <a:srgbClr val="000000">
                      <a:alpha val="43137"/>
                    </a:srgbClr>
                  </a:outerShdw>
                </a:effectLst>
              </a:rPr>
              <a:t>Noviembre 2014</a:t>
            </a:r>
            <a:endParaRPr lang="es-ES" sz="3600" dirty="0">
              <a:effectLst>
                <a:outerShdw blurRad="38100" dist="38100" dir="2700000" algn="tl">
                  <a:srgbClr val="000000">
                    <a:alpha val="43137"/>
                  </a:srgbClr>
                </a:outerShdw>
              </a:effectLst>
            </a:endParaRPr>
          </a:p>
        </p:txBody>
      </p:sp>
      <p:sp>
        <p:nvSpPr>
          <p:cNvPr id="6" name="5 CuadroTexto"/>
          <p:cNvSpPr txBox="1"/>
          <p:nvPr/>
        </p:nvSpPr>
        <p:spPr>
          <a:xfrm>
            <a:off x="801750" y="2251403"/>
            <a:ext cx="6192816" cy="2800767"/>
          </a:xfrm>
          <a:prstGeom prst="rect">
            <a:avLst/>
          </a:prstGeom>
          <a:noFill/>
        </p:spPr>
        <p:txBody>
          <a:bodyPr wrap="square" rtlCol="0">
            <a:spAutoFit/>
          </a:bodyPr>
          <a:lstStyle/>
          <a:p>
            <a:r>
              <a:rPr lang="es-AR" sz="4400" dirty="0" smtClean="0">
                <a:effectLst>
                  <a:outerShdw blurRad="38100" dist="38100" dir="2700000" algn="tl">
                    <a:srgbClr val="000000">
                      <a:alpha val="43137"/>
                    </a:srgbClr>
                  </a:outerShdw>
                </a:effectLst>
              </a:rPr>
              <a:t>MODULO III</a:t>
            </a:r>
          </a:p>
          <a:p>
            <a:r>
              <a:rPr lang="es-AR" sz="4400" dirty="0" smtClean="0">
                <a:effectLst>
                  <a:outerShdw blurRad="38100" dist="38100" dir="2700000" algn="tl">
                    <a:srgbClr val="000000">
                      <a:alpha val="43137"/>
                    </a:srgbClr>
                  </a:outerShdw>
                </a:effectLst>
              </a:rPr>
              <a:t>Desarrollo del potencial del Director, como persona y como rol</a:t>
            </a:r>
          </a:p>
        </p:txBody>
      </p:sp>
      <p:sp>
        <p:nvSpPr>
          <p:cNvPr id="8" name="Text Box 2"/>
          <p:cNvSpPr txBox="1">
            <a:spLocks noChangeArrowheads="1"/>
          </p:cNvSpPr>
          <p:nvPr/>
        </p:nvSpPr>
        <p:spPr bwMode="auto">
          <a:xfrm>
            <a:off x="892410" y="5579861"/>
            <a:ext cx="10407181" cy="584775"/>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es-AR" sz="3200" dirty="0" smtClean="0">
                <a:solidFill>
                  <a:srgbClr val="000066"/>
                </a:solidFill>
              </a:rPr>
              <a:t>Lic. Bernardo </a:t>
            </a:r>
            <a:r>
              <a:rPr lang="es-AR" sz="3200" dirty="0" err="1" smtClean="0">
                <a:solidFill>
                  <a:srgbClr val="000066"/>
                </a:solidFill>
              </a:rPr>
              <a:t>Blejmar</a:t>
            </a:r>
            <a:endParaRPr lang="es-AR" sz="3200" dirty="0">
              <a:solidFill>
                <a:srgbClr val="000066"/>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25"/>
          <p:cNvSpPr>
            <a:spLocks noChangeArrowheads="1"/>
          </p:cNvSpPr>
          <p:nvPr/>
        </p:nvSpPr>
        <p:spPr bwMode="auto">
          <a:xfrm>
            <a:off x="577850" y="1330325"/>
            <a:ext cx="3379788" cy="1312863"/>
          </a:xfrm>
          <a:prstGeom prst="roundRect">
            <a:avLst>
              <a:gd name="adj" fmla="val 16667"/>
            </a:avLst>
          </a:prstGeom>
          <a:solidFill>
            <a:srgbClr val="0000FF">
              <a:alpha val="39999"/>
            </a:srgbClr>
          </a:solidFill>
          <a:ln w="9525">
            <a:noFill/>
            <a:round/>
            <a:headEnd/>
            <a:tailEnd/>
          </a:ln>
        </p:spPr>
        <p:txBody>
          <a:bodyPr wrap="none" anchor="ctr"/>
          <a:lstStyle/>
          <a:p>
            <a:endParaRPr lang="es-AR" sz="2000" b="1" dirty="0">
              <a:effectLst>
                <a:outerShdw blurRad="38100" dist="38100" dir="2700000" algn="tl">
                  <a:srgbClr val="000000">
                    <a:alpha val="43137"/>
                  </a:srgbClr>
                </a:outerShdw>
              </a:effectLst>
            </a:endParaRPr>
          </a:p>
        </p:txBody>
      </p:sp>
      <p:sp>
        <p:nvSpPr>
          <p:cNvPr id="26626" name="Text Box 2"/>
          <p:cNvSpPr txBox="1">
            <a:spLocks noChangeArrowheads="1"/>
          </p:cNvSpPr>
          <p:nvPr/>
        </p:nvSpPr>
        <p:spPr bwMode="auto">
          <a:xfrm>
            <a:off x="2664113" y="158503"/>
            <a:ext cx="7443063" cy="646331"/>
          </a:xfrm>
          <a:prstGeom prst="rect">
            <a:avLst/>
          </a:prstGeom>
          <a:noFill/>
          <a:ln w="9525">
            <a:noFill/>
            <a:miter lim="800000"/>
            <a:headEnd/>
            <a:tailEnd/>
          </a:ln>
        </p:spPr>
        <p:txBody>
          <a:bodyPr wrap="none">
            <a:spAutoFit/>
          </a:bodyPr>
          <a:lstStyle/>
          <a:p>
            <a:r>
              <a:rPr lang="es-AR" sz="3600" dirty="0" smtClean="0">
                <a:solidFill>
                  <a:srgbClr val="000066"/>
                </a:solidFill>
              </a:rPr>
              <a:t>Competencias </a:t>
            </a:r>
            <a:r>
              <a:rPr lang="es-AR" sz="3600" dirty="0">
                <a:solidFill>
                  <a:srgbClr val="000066"/>
                </a:solidFill>
              </a:rPr>
              <a:t>técnicas y genéricas</a:t>
            </a:r>
          </a:p>
        </p:txBody>
      </p:sp>
      <p:sp>
        <p:nvSpPr>
          <p:cNvPr id="26627" name="Text Box 23"/>
          <p:cNvSpPr txBox="1">
            <a:spLocks noChangeArrowheads="1"/>
          </p:cNvSpPr>
          <p:nvPr/>
        </p:nvSpPr>
        <p:spPr bwMode="auto">
          <a:xfrm>
            <a:off x="885825" y="1566863"/>
            <a:ext cx="2603500" cy="830997"/>
          </a:xfrm>
          <a:prstGeom prst="rect">
            <a:avLst/>
          </a:prstGeom>
          <a:noFill/>
          <a:ln w="9525">
            <a:noFill/>
            <a:miter lim="800000"/>
            <a:headEnd/>
            <a:tailEnd/>
          </a:ln>
          <a:scene3d>
            <a:camera prst="orthographicFront"/>
            <a:lightRig rig="threePt" dir="t"/>
          </a:scene3d>
          <a:sp3d extrusionH="76200">
            <a:extrusionClr>
              <a:schemeClr val="tx2"/>
            </a:extrusionClr>
          </a:sp3d>
        </p:spPr>
        <p:txBody>
          <a:bodyPr>
            <a:spAutoFit/>
          </a:bodyPr>
          <a:lstStyle/>
          <a:p>
            <a:pPr algn="ctr"/>
            <a:r>
              <a:rPr lang="es-AR" sz="2400" b="1" dirty="0">
                <a:effectLst>
                  <a:outerShdw blurRad="38100" dist="38100" dir="2700000" algn="tl">
                    <a:srgbClr val="000000">
                      <a:alpha val="43137"/>
                    </a:srgbClr>
                  </a:outerShdw>
                </a:effectLst>
              </a:rPr>
              <a:t>Competencias</a:t>
            </a:r>
          </a:p>
          <a:p>
            <a:pPr algn="ctr"/>
            <a:r>
              <a:rPr lang="es-AR" sz="2400" b="1" dirty="0">
                <a:effectLst>
                  <a:outerShdw blurRad="38100" dist="38100" dir="2700000" algn="tl">
                    <a:srgbClr val="000000">
                      <a:alpha val="43137"/>
                    </a:srgbClr>
                  </a:outerShdw>
                </a:effectLst>
              </a:rPr>
              <a:t> técnicas</a:t>
            </a:r>
          </a:p>
        </p:txBody>
      </p:sp>
      <p:sp>
        <p:nvSpPr>
          <p:cNvPr id="26628" name="Text Box 24"/>
          <p:cNvSpPr txBox="1">
            <a:spLocks noChangeArrowheads="1"/>
          </p:cNvSpPr>
          <p:nvPr/>
        </p:nvSpPr>
        <p:spPr bwMode="auto">
          <a:xfrm>
            <a:off x="4337050" y="1387475"/>
            <a:ext cx="6891338" cy="1631216"/>
          </a:xfrm>
          <a:prstGeom prst="rect">
            <a:avLst/>
          </a:prstGeom>
          <a:noFill/>
          <a:ln w="9525">
            <a:noFill/>
            <a:miter lim="800000"/>
            <a:headEnd/>
            <a:tailEnd/>
          </a:ln>
        </p:spPr>
        <p:txBody>
          <a:bodyPr>
            <a:spAutoFit/>
          </a:bodyPr>
          <a:lstStyle/>
          <a:p>
            <a:pPr algn="just"/>
            <a:r>
              <a:rPr lang="es-AR" sz="2000" dirty="0">
                <a:solidFill>
                  <a:srgbClr val="000066"/>
                </a:solidFill>
              </a:rPr>
              <a:t>Aluden a los saberes específicos de una función. Vinculado al actor organizacional. Requeridas por el rol. Se aprenden en capacitaciones especiales. Tienden a la obsolencia en la medida del avance de la ciencia y tecnología. Saber-hacer</a:t>
            </a:r>
          </a:p>
        </p:txBody>
      </p:sp>
      <p:sp>
        <p:nvSpPr>
          <p:cNvPr id="26629" name="AutoShape 26"/>
          <p:cNvSpPr>
            <a:spLocks noChangeArrowheads="1"/>
          </p:cNvSpPr>
          <p:nvPr/>
        </p:nvSpPr>
        <p:spPr bwMode="auto">
          <a:xfrm>
            <a:off x="584200" y="3746500"/>
            <a:ext cx="3379788" cy="1312863"/>
          </a:xfrm>
          <a:prstGeom prst="roundRect">
            <a:avLst>
              <a:gd name="adj" fmla="val 16667"/>
            </a:avLst>
          </a:prstGeom>
          <a:solidFill>
            <a:schemeClr val="hlink">
              <a:alpha val="70195"/>
            </a:schemeClr>
          </a:solidFill>
          <a:ln w="9525">
            <a:noFill/>
            <a:round/>
            <a:headEnd/>
            <a:tailEnd/>
          </a:ln>
        </p:spPr>
        <p:txBody>
          <a:bodyPr wrap="none" anchor="ctr"/>
          <a:lstStyle/>
          <a:p>
            <a:endParaRPr lang="es-AR" sz="2000" b="1" dirty="0">
              <a:effectLst>
                <a:outerShdw blurRad="38100" dist="38100" dir="2700000" algn="tl">
                  <a:srgbClr val="000000">
                    <a:alpha val="43137"/>
                  </a:srgbClr>
                </a:outerShdw>
              </a:effectLst>
            </a:endParaRPr>
          </a:p>
        </p:txBody>
      </p:sp>
      <p:sp>
        <p:nvSpPr>
          <p:cNvPr id="26630" name="Text Box 27"/>
          <p:cNvSpPr txBox="1">
            <a:spLocks noChangeArrowheads="1"/>
          </p:cNvSpPr>
          <p:nvPr/>
        </p:nvSpPr>
        <p:spPr bwMode="auto">
          <a:xfrm>
            <a:off x="942975" y="3983038"/>
            <a:ext cx="2603500" cy="830997"/>
          </a:xfrm>
          <a:prstGeom prst="rect">
            <a:avLst/>
          </a:prstGeom>
          <a:noFill/>
          <a:ln w="9525">
            <a:noFill/>
            <a:miter lim="800000"/>
            <a:headEnd/>
            <a:tailEnd/>
          </a:ln>
        </p:spPr>
        <p:txBody>
          <a:bodyPr>
            <a:spAutoFit/>
          </a:bodyPr>
          <a:lstStyle/>
          <a:p>
            <a:pPr algn="ctr"/>
            <a:r>
              <a:rPr lang="es-AR" sz="2400" b="1" dirty="0">
                <a:effectLst>
                  <a:outerShdw blurRad="38100" dist="38100" dir="2700000" algn="tl">
                    <a:srgbClr val="000000">
                      <a:alpha val="43137"/>
                    </a:srgbClr>
                  </a:outerShdw>
                </a:effectLst>
              </a:rPr>
              <a:t>Competencias</a:t>
            </a:r>
          </a:p>
          <a:p>
            <a:pPr algn="ctr"/>
            <a:r>
              <a:rPr lang="es-AR" sz="2400" b="1" dirty="0">
                <a:effectLst>
                  <a:outerShdw blurRad="38100" dist="38100" dir="2700000" algn="tl">
                    <a:srgbClr val="000000">
                      <a:alpha val="43137"/>
                    </a:srgbClr>
                  </a:outerShdw>
                </a:effectLst>
              </a:rPr>
              <a:t>genéricas</a:t>
            </a:r>
          </a:p>
        </p:txBody>
      </p:sp>
      <p:sp>
        <p:nvSpPr>
          <p:cNvPr id="26631" name="Text Box 28"/>
          <p:cNvSpPr txBox="1">
            <a:spLocks noChangeArrowheads="1"/>
          </p:cNvSpPr>
          <p:nvPr/>
        </p:nvSpPr>
        <p:spPr bwMode="auto">
          <a:xfrm>
            <a:off x="4341813" y="3929063"/>
            <a:ext cx="7151687" cy="1015663"/>
          </a:xfrm>
          <a:prstGeom prst="rect">
            <a:avLst/>
          </a:prstGeom>
          <a:noFill/>
          <a:ln w="9525">
            <a:noFill/>
            <a:miter lim="800000"/>
            <a:headEnd/>
            <a:tailEnd/>
          </a:ln>
        </p:spPr>
        <p:txBody>
          <a:bodyPr>
            <a:spAutoFit/>
          </a:bodyPr>
          <a:lstStyle/>
          <a:p>
            <a:pPr algn="just"/>
            <a:r>
              <a:rPr lang="es-AR" sz="2000" dirty="0">
                <a:solidFill>
                  <a:srgbClr val="000066"/>
                </a:solidFill>
              </a:rPr>
              <a:t>Atraviesan cualquier rol por desempeñar. Potencian las competencias técnicas. Abren otras posibilidades de logro a la gestión. Se despliegan desde el sujeto.</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1039091" y="1969819"/>
            <a:ext cx="10113818" cy="4573855"/>
          </a:xfrm>
          <a:prstGeom prst="roundRect">
            <a:avLst/>
          </a:prstGeom>
          <a:solidFill>
            <a:srgbClr val="98EAE8">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400" dirty="0" smtClean="0">
              <a:solidFill>
                <a:srgbClr val="FF0000"/>
              </a:solidFill>
              <a:latin typeface="Arial" pitchFamily="34" charset="0"/>
              <a:cs typeface="Arial" pitchFamily="34" charset="0"/>
            </a:endParaRPr>
          </a:p>
        </p:txBody>
      </p:sp>
      <p:sp>
        <p:nvSpPr>
          <p:cNvPr id="25604" name="Rectangle 15"/>
          <p:cNvSpPr>
            <a:spLocks noChangeArrowheads="1"/>
          </p:cNvSpPr>
          <p:nvPr/>
        </p:nvSpPr>
        <p:spPr bwMode="auto">
          <a:xfrm>
            <a:off x="214314" y="211455"/>
            <a:ext cx="11272836" cy="2062103"/>
          </a:xfrm>
          <a:prstGeom prst="rect">
            <a:avLst/>
          </a:prstGeom>
          <a:noFill/>
          <a:ln w="9525">
            <a:noFill/>
            <a:miter lim="800000"/>
            <a:headEnd/>
            <a:tailEnd/>
          </a:ln>
        </p:spPr>
        <p:txBody>
          <a:bodyPr wrap="square">
            <a:spAutoFit/>
          </a:bodyPr>
          <a:lstStyle/>
          <a:p>
            <a:r>
              <a:rPr lang="es-ES" altLang="es-AR" sz="3200" b="1" dirty="0" smtClean="0">
                <a:solidFill>
                  <a:srgbClr val="002060"/>
                </a:solidFill>
              </a:rPr>
              <a:t>Ejercicio:</a:t>
            </a:r>
          </a:p>
          <a:p>
            <a:pPr algn="ctr"/>
            <a:r>
              <a:rPr lang="es-ES" altLang="es-AR" sz="3200" b="1" dirty="0" smtClean="0">
                <a:solidFill>
                  <a:srgbClr val="002060"/>
                </a:solidFill>
              </a:rPr>
              <a:t>“La persona/profesional que ha sido marca</a:t>
            </a:r>
          </a:p>
          <a:p>
            <a:pPr algn="ctr"/>
            <a:r>
              <a:rPr lang="es-ES" altLang="es-AR" sz="3200" b="1" dirty="0" smtClean="0">
                <a:solidFill>
                  <a:srgbClr val="002060"/>
                </a:solidFill>
              </a:rPr>
              <a:t> en mi vida” </a:t>
            </a:r>
          </a:p>
          <a:p>
            <a:endParaRPr lang="es-ES" altLang="es-AR" sz="3200" dirty="0">
              <a:solidFill>
                <a:srgbClr val="002060"/>
              </a:solidFill>
            </a:endParaRPr>
          </a:p>
        </p:txBody>
      </p:sp>
      <p:pic>
        <p:nvPicPr>
          <p:cNvPr id="9" name="7 Imagen" descr="writing-hand-silhouette.jpg"/>
          <p:cNvPicPr>
            <a:picLocks noChangeAspect="1"/>
          </p:cNvPicPr>
          <p:nvPr/>
        </p:nvPicPr>
        <p:blipFill>
          <a:blip r:embed="rId3"/>
          <a:srcRect/>
          <a:stretch>
            <a:fillRect/>
          </a:stretch>
        </p:blipFill>
        <p:spPr bwMode="auto">
          <a:xfrm>
            <a:off x="10839943" y="182088"/>
            <a:ext cx="1162051" cy="871538"/>
          </a:xfrm>
          <a:prstGeom prst="rect">
            <a:avLst/>
          </a:prstGeom>
          <a:noFill/>
          <a:ln w="9525">
            <a:noFill/>
            <a:miter lim="800000"/>
            <a:headEnd/>
            <a:tailEnd/>
          </a:ln>
        </p:spPr>
      </p:pic>
      <p:sp>
        <p:nvSpPr>
          <p:cNvPr id="5" name="4 CuadroTexto"/>
          <p:cNvSpPr txBox="1"/>
          <p:nvPr/>
        </p:nvSpPr>
        <p:spPr>
          <a:xfrm>
            <a:off x="1085851" y="2642806"/>
            <a:ext cx="10244138" cy="2677656"/>
          </a:xfrm>
          <a:prstGeom prst="rect">
            <a:avLst/>
          </a:prstGeom>
          <a:noFill/>
        </p:spPr>
        <p:txBody>
          <a:bodyPr wrap="square" rtlCol="0">
            <a:spAutoFit/>
          </a:bodyPr>
          <a:lstStyle/>
          <a:p>
            <a:pPr algn="just">
              <a:buFont typeface="Arial" pitchFamily="34" charset="0"/>
              <a:buChar char="•"/>
            </a:pPr>
            <a:endParaRPr lang="es-AR" sz="2800" dirty="0" smtClean="0">
              <a:solidFill>
                <a:srgbClr val="002060"/>
              </a:solidFill>
            </a:endParaRPr>
          </a:p>
          <a:p>
            <a:pPr algn="just">
              <a:buFont typeface="Arial" pitchFamily="34" charset="0"/>
              <a:buChar char="•"/>
            </a:pPr>
            <a:r>
              <a:rPr lang="es-AR" sz="2800" dirty="0" smtClean="0">
                <a:solidFill>
                  <a:srgbClr val="002060"/>
                </a:solidFill>
              </a:rPr>
              <a:t>¿Qué competencias puede Ud. observar en esta persona/profesional?  Escriba al menos tres.</a:t>
            </a:r>
          </a:p>
          <a:p>
            <a:pPr algn="just">
              <a:buFont typeface="Arial" pitchFamily="34" charset="0"/>
              <a:buChar char="•"/>
            </a:pPr>
            <a:endParaRPr lang="es-AR" sz="2800" dirty="0" smtClean="0">
              <a:solidFill>
                <a:srgbClr val="002060"/>
              </a:solidFill>
            </a:endParaRPr>
          </a:p>
          <a:p>
            <a:pPr algn="just">
              <a:buFont typeface="Arial" pitchFamily="34" charset="0"/>
              <a:buChar char="•"/>
            </a:pPr>
            <a:r>
              <a:rPr lang="es-AR" sz="2800" dirty="0" smtClean="0">
                <a:solidFill>
                  <a:srgbClr val="002060"/>
                </a:solidFill>
              </a:rPr>
              <a:t>¿Qué huellas le dejó en su trayecto como Sujeto y/o como Actor?</a:t>
            </a:r>
            <a:endParaRPr lang="es-AR" sz="2800" dirty="0">
              <a:solidFill>
                <a:srgbClr val="002060"/>
              </a:solidFill>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590961" y="182887"/>
            <a:ext cx="9246442" cy="646331"/>
          </a:xfrm>
          <a:prstGeom prst="rect">
            <a:avLst/>
          </a:prstGeom>
          <a:noFill/>
          <a:ln w="9525">
            <a:solidFill>
              <a:schemeClr val="accent6"/>
            </a:solidFill>
            <a:miter lim="800000"/>
            <a:headEnd/>
            <a:tailEnd/>
          </a:ln>
        </p:spPr>
        <p:txBody>
          <a:bodyPr wrap="none">
            <a:spAutoFit/>
          </a:bodyPr>
          <a:lstStyle/>
          <a:p>
            <a:r>
              <a:rPr lang="es-AR" sz="3200" dirty="0" smtClean="0">
                <a:solidFill>
                  <a:srgbClr val="000066"/>
                </a:solidFill>
              </a:rPr>
              <a:t>Competencias del Liderazgo/Facilitador- </a:t>
            </a:r>
            <a:r>
              <a:rPr lang="es-AR" sz="3600" dirty="0" smtClean="0">
                <a:solidFill>
                  <a:schemeClr val="accent4"/>
                </a:solidFill>
                <a:effectLst>
                  <a:outerShdw blurRad="38100" dist="38100" dir="2700000" algn="tl">
                    <a:srgbClr val="000000">
                      <a:alpha val="43137"/>
                    </a:srgbClr>
                  </a:outerShdw>
                </a:effectLst>
              </a:rPr>
              <a:t>Facilitar</a:t>
            </a:r>
            <a:endParaRPr lang="es-AR" sz="3200" dirty="0">
              <a:solidFill>
                <a:schemeClr val="accent4"/>
              </a:solidFill>
              <a:effectLst>
                <a:outerShdw blurRad="38100" dist="38100" dir="2700000" algn="tl">
                  <a:srgbClr val="000000">
                    <a:alpha val="43137"/>
                  </a:srgbClr>
                </a:outerShdw>
              </a:effectLst>
            </a:endParaRPr>
          </a:p>
        </p:txBody>
      </p:sp>
      <p:sp>
        <p:nvSpPr>
          <p:cNvPr id="4" name="3 CuadroTexto"/>
          <p:cNvSpPr txBox="1"/>
          <p:nvPr/>
        </p:nvSpPr>
        <p:spPr>
          <a:xfrm>
            <a:off x="499873" y="1072896"/>
            <a:ext cx="11070336" cy="5632311"/>
          </a:xfrm>
          <a:prstGeom prst="rect">
            <a:avLst/>
          </a:prstGeom>
          <a:noFill/>
        </p:spPr>
        <p:txBody>
          <a:bodyPr wrap="square" rtlCol="0">
            <a:spAutoFit/>
          </a:bodyPr>
          <a:lstStyle/>
          <a:p>
            <a:pPr algn="just"/>
            <a:r>
              <a:rPr lang="es-AR" sz="2400" dirty="0" smtClean="0">
                <a:solidFill>
                  <a:srgbClr val="002060"/>
                </a:solidFill>
              </a:rPr>
              <a:t>Generar el contexto, espacios y clima adecuado para que las conversaciones más relevantes entre dos o más personas se lleven a cabo…</a:t>
            </a:r>
          </a:p>
          <a:p>
            <a:pPr lvl="2" algn="just"/>
            <a:endParaRPr lang="es-AR" sz="2400" dirty="0" smtClean="0">
              <a:solidFill>
                <a:srgbClr val="002060"/>
              </a:solidFill>
            </a:endParaRPr>
          </a:p>
          <a:p>
            <a:pPr lvl="2" algn="just">
              <a:buFont typeface="Wingdings" pitchFamily="2" charset="2"/>
              <a:buChar char="ü"/>
            </a:pPr>
            <a:r>
              <a:rPr lang="es-AR" sz="2400" dirty="0" smtClean="0">
                <a:solidFill>
                  <a:srgbClr val="002060"/>
                </a:solidFill>
              </a:rPr>
              <a:t>Con calidad y profundidad  en el intercambio de ideas</a:t>
            </a:r>
          </a:p>
          <a:p>
            <a:pPr lvl="2" algn="just">
              <a:buFont typeface="Wingdings" pitchFamily="2" charset="2"/>
              <a:buChar char="ü"/>
            </a:pPr>
            <a:endParaRPr lang="es-AR" sz="2400" dirty="0" smtClean="0">
              <a:solidFill>
                <a:srgbClr val="002060"/>
              </a:solidFill>
            </a:endParaRPr>
          </a:p>
          <a:p>
            <a:pPr lvl="2" algn="just">
              <a:buFont typeface="Wingdings" pitchFamily="2" charset="2"/>
              <a:buChar char="ü"/>
            </a:pPr>
            <a:r>
              <a:rPr lang="es-AR" sz="2400" dirty="0" smtClean="0">
                <a:solidFill>
                  <a:srgbClr val="002060"/>
                </a:solidFill>
              </a:rPr>
              <a:t>Con escucha mutua y respeto</a:t>
            </a:r>
          </a:p>
          <a:p>
            <a:pPr lvl="2" algn="just">
              <a:buFont typeface="Wingdings" pitchFamily="2" charset="2"/>
              <a:buChar char="ü"/>
            </a:pPr>
            <a:endParaRPr lang="es-AR" sz="2400" dirty="0" smtClean="0">
              <a:solidFill>
                <a:srgbClr val="002060"/>
              </a:solidFill>
            </a:endParaRPr>
          </a:p>
          <a:p>
            <a:pPr lvl="2" algn="just">
              <a:buFont typeface="Wingdings" pitchFamily="2" charset="2"/>
              <a:buChar char="ü"/>
            </a:pPr>
            <a:r>
              <a:rPr lang="es-AR" sz="2400" dirty="0" smtClean="0">
                <a:solidFill>
                  <a:srgbClr val="002060"/>
                </a:solidFill>
              </a:rPr>
              <a:t>Cuidando las relaciones como parte del resultado deseado de la conversación</a:t>
            </a:r>
          </a:p>
          <a:p>
            <a:pPr lvl="2" algn="just">
              <a:buFont typeface="Wingdings" pitchFamily="2" charset="2"/>
              <a:buChar char="ü"/>
            </a:pPr>
            <a:endParaRPr lang="es-AR" sz="2400" dirty="0" smtClean="0">
              <a:solidFill>
                <a:srgbClr val="002060"/>
              </a:solidFill>
            </a:endParaRPr>
          </a:p>
          <a:p>
            <a:pPr lvl="2" algn="just">
              <a:buFont typeface="Wingdings" pitchFamily="2" charset="2"/>
              <a:buChar char="ü"/>
            </a:pPr>
            <a:r>
              <a:rPr lang="es-AR" sz="2400" dirty="0" smtClean="0">
                <a:solidFill>
                  <a:srgbClr val="002060"/>
                </a:solidFill>
              </a:rPr>
              <a:t>Facilitando el  análisis grupal y toma de decisiones</a:t>
            </a:r>
          </a:p>
          <a:p>
            <a:pPr lvl="2" algn="just">
              <a:buFont typeface="Wingdings" pitchFamily="2" charset="2"/>
              <a:buChar char="ü"/>
            </a:pPr>
            <a:endParaRPr lang="es-AR" sz="2400" dirty="0" smtClean="0">
              <a:solidFill>
                <a:srgbClr val="002060"/>
              </a:solidFill>
            </a:endParaRPr>
          </a:p>
          <a:p>
            <a:pPr lvl="2" algn="just">
              <a:buFont typeface="Wingdings" pitchFamily="2" charset="2"/>
              <a:buChar char="ü"/>
            </a:pPr>
            <a:r>
              <a:rPr lang="es-AR" sz="2400" dirty="0" smtClean="0">
                <a:solidFill>
                  <a:srgbClr val="002060"/>
                </a:solidFill>
              </a:rPr>
              <a:t>Llegando al acuerdo si este es requerido</a:t>
            </a:r>
          </a:p>
          <a:p>
            <a:pPr lvl="2" algn="just">
              <a:buFont typeface="Wingdings" pitchFamily="2" charset="2"/>
              <a:buChar char="ü"/>
            </a:pPr>
            <a:endParaRPr lang="es-AR" sz="2400" dirty="0" smtClean="0">
              <a:solidFill>
                <a:srgbClr val="002060"/>
              </a:solidFill>
            </a:endParaRPr>
          </a:p>
          <a:p>
            <a:pPr lvl="2" algn="just">
              <a:buFont typeface="Wingdings" pitchFamily="2" charset="2"/>
              <a:buChar char="ü"/>
            </a:pPr>
            <a:r>
              <a:rPr lang="es-AR" sz="2400" dirty="0" smtClean="0">
                <a:solidFill>
                  <a:srgbClr val="002060"/>
                </a:solidFill>
              </a:rPr>
              <a:t>Promoviendo la coordinación efectiva de acciones</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833598" y="182887"/>
            <a:ext cx="11170046" cy="646331"/>
          </a:xfrm>
          <a:prstGeom prst="rect">
            <a:avLst/>
          </a:prstGeom>
          <a:noFill/>
          <a:ln w="9525">
            <a:solidFill>
              <a:schemeClr val="accent6"/>
            </a:solidFill>
            <a:miter lim="800000"/>
            <a:headEnd/>
            <a:tailEnd/>
          </a:ln>
        </p:spPr>
        <p:txBody>
          <a:bodyPr wrap="none">
            <a:spAutoFit/>
          </a:bodyPr>
          <a:lstStyle/>
          <a:p>
            <a:r>
              <a:rPr lang="es-AR" sz="3200" dirty="0" smtClean="0">
                <a:solidFill>
                  <a:srgbClr val="000066"/>
                </a:solidFill>
              </a:rPr>
              <a:t>Competencias del Liderazgo/Facilitador – </a:t>
            </a:r>
            <a:r>
              <a:rPr lang="es-AR" sz="3600" dirty="0" smtClean="0">
                <a:solidFill>
                  <a:schemeClr val="accent4"/>
                </a:solidFill>
                <a:effectLst>
                  <a:outerShdw blurRad="38100" dist="38100" dir="2700000" algn="tl">
                    <a:srgbClr val="000000">
                      <a:alpha val="43137"/>
                    </a:srgbClr>
                  </a:outerShdw>
                </a:effectLst>
              </a:rPr>
              <a:t>Lograr adhesión</a:t>
            </a:r>
            <a:endParaRPr lang="es-AR" sz="3600" dirty="0">
              <a:solidFill>
                <a:schemeClr val="accent4"/>
              </a:solidFill>
              <a:effectLst>
                <a:outerShdw blurRad="38100" dist="38100" dir="2700000" algn="tl">
                  <a:srgbClr val="000000">
                    <a:alpha val="43137"/>
                  </a:srgbClr>
                </a:outerShdw>
              </a:effectLst>
            </a:endParaRPr>
          </a:p>
        </p:txBody>
      </p:sp>
      <p:sp>
        <p:nvSpPr>
          <p:cNvPr id="4" name="3 CuadroTexto"/>
          <p:cNvSpPr txBox="1"/>
          <p:nvPr/>
        </p:nvSpPr>
        <p:spPr>
          <a:xfrm>
            <a:off x="499873" y="1182625"/>
            <a:ext cx="11070336" cy="4893647"/>
          </a:xfrm>
          <a:prstGeom prst="rect">
            <a:avLst/>
          </a:prstGeom>
          <a:noFill/>
        </p:spPr>
        <p:txBody>
          <a:bodyPr wrap="square" rtlCol="0">
            <a:spAutoFit/>
          </a:bodyPr>
          <a:lstStyle/>
          <a:p>
            <a:pPr algn="just"/>
            <a:r>
              <a:rPr lang="es-AR" sz="2400" dirty="0" smtClean="0">
                <a:solidFill>
                  <a:srgbClr val="002060"/>
                </a:solidFill>
              </a:rPr>
              <a:t>Convocar a otros y lograr adhesión…</a:t>
            </a:r>
          </a:p>
          <a:p>
            <a:pPr algn="just"/>
            <a:endParaRPr lang="es-AR" sz="2400" dirty="0" smtClean="0">
              <a:solidFill>
                <a:srgbClr val="002060"/>
              </a:solidFill>
            </a:endParaRPr>
          </a:p>
          <a:p>
            <a:pPr lvl="1" algn="just">
              <a:buFont typeface="Wingdings" pitchFamily="2" charset="2"/>
              <a:buChar char="ü"/>
            </a:pPr>
            <a:r>
              <a:rPr lang="es-AR" sz="2400" dirty="0" smtClean="0">
                <a:solidFill>
                  <a:srgbClr val="002060"/>
                </a:solidFill>
              </a:rPr>
              <a:t>Desde una Visión inspiradora. Mostrando un camino. Convocando y movilizando desde la Mente y el Corazón</a:t>
            </a:r>
          </a:p>
          <a:p>
            <a:pPr lvl="1" algn="just">
              <a:buFont typeface="Wingdings" pitchFamily="2" charset="2"/>
              <a:buChar char="ü"/>
            </a:pPr>
            <a:endParaRPr lang="es-AR" sz="2400" dirty="0" smtClean="0">
              <a:solidFill>
                <a:srgbClr val="002060"/>
              </a:solidFill>
            </a:endParaRPr>
          </a:p>
          <a:p>
            <a:pPr lvl="1" algn="just">
              <a:buFont typeface="Wingdings" pitchFamily="2" charset="2"/>
              <a:buChar char="ü"/>
            </a:pPr>
            <a:r>
              <a:rPr lang="es-AR" sz="2400" dirty="0" smtClean="0">
                <a:solidFill>
                  <a:srgbClr val="002060"/>
                </a:solidFill>
              </a:rPr>
              <a:t>Dando el ejemplo. Siendo coherente entre lo que se piensa, se dice y se hace</a:t>
            </a:r>
          </a:p>
          <a:p>
            <a:pPr lvl="1" algn="just">
              <a:buFont typeface="Wingdings" pitchFamily="2" charset="2"/>
              <a:buChar char="ü"/>
            </a:pPr>
            <a:endParaRPr lang="es-AR" sz="2400" dirty="0" smtClean="0">
              <a:solidFill>
                <a:srgbClr val="002060"/>
              </a:solidFill>
            </a:endParaRPr>
          </a:p>
          <a:p>
            <a:pPr lvl="1" algn="just">
              <a:buFont typeface="Wingdings" pitchFamily="2" charset="2"/>
              <a:buChar char="ü"/>
            </a:pPr>
            <a:r>
              <a:rPr lang="es-AR" sz="2400" dirty="0" smtClean="0">
                <a:solidFill>
                  <a:srgbClr val="002060"/>
                </a:solidFill>
              </a:rPr>
              <a:t>Dando lugar a que otros hagan presente su liderazgo,  a las ideas y acciones de otros</a:t>
            </a:r>
          </a:p>
          <a:p>
            <a:pPr lvl="1" algn="just">
              <a:buFont typeface="Wingdings" pitchFamily="2" charset="2"/>
              <a:buChar char="ü"/>
            </a:pPr>
            <a:endParaRPr lang="es-AR" sz="2400" dirty="0" smtClean="0">
              <a:solidFill>
                <a:srgbClr val="002060"/>
              </a:solidFill>
            </a:endParaRPr>
          </a:p>
          <a:p>
            <a:pPr lvl="1" algn="just">
              <a:buFont typeface="Wingdings" pitchFamily="2" charset="2"/>
              <a:buChar char="ü"/>
            </a:pPr>
            <a:r>
              <a:rPr lang="es-AR" sz="2400" dirty="0" smtClean="0">
                <a:solidFill>
                  <a:srgbClr val="002060"/>
                </a:solidFill>
              </a:rPr>
              <a:t>Actuando desde un Propósito o sentido de contribución</a:t>
            </a:r>
          </a:p>
          <a:p>
            <a:pPr lvl="1" algn="just">
              <a:buFont typeface="Wingdings" pitchFamily="2" charset="2"/>
              <a:buChar char="ü"/>
            </a:pPr>
            <a:endParaRPr lang="es-AR" sz="2400" dirty="0" smtClean="0">
              <a:solidFill>
                <a:srgbClr val="002060"/>
              </a:solidFill>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590961" y="182887"/>
            <a:ext cx="6479659" cy="646331"/>
          </a:xfrm>
          <a:prstGeom prst="rect">
            <a:avLst/>
          </a:prstGeom>
          <a:noFill/>
          <a:ln w="9525">
            <a:solidFill>
              <a:schemeClr val="accent6"/>
            </a:solidFill>
            <a:miter lim="800000"/>
            <a:headEnd/>
            <a:tailEnd/>
          </a:ln>
        </p:spPr>
        <p:txBody>
          <a:bodyPr wrap="none">
            <a:spAutoFit/>
          </a:bodyPr>
          <a:lstStyle/>
          <a:p>
            <a:r>
              <a:rPr lang="es-AR" sz="3200" dirty="0" smtClean="0">
                <a:solidFill>
                  <a:srgbClr val="000066"/>
                </a:solidFill>
              </a:rPr>
              <a:t>Competencias del Líder – </a:t>
            </a:r>
            <a:r>
              <a:rPr lang="es-AR" sz="3600" dirty="0" smtClean="0">
                <a:solidFill>
                  <a:schemeClr val="accent4"/>
                </a:solidFill>
                <a:effectLst>
                  <a:outerShdw blurRad="38100" dist="38100" dir="2700000" algn="tl">
                    <a:srgbClr val="000000">
                      <a:alpha val="43137"/>
                    </a:srgbClr>
                  </a:outerShdw>
                </a:effectLst>
              </a:rPr>
              <a:t>Motivar</a:t>
            </a:r>
            <a:endParaRPr lang="es-AR" sz="3600" dirty="0">
              <a:solidFill>
                <a:schemeClr val="accent4"/>
              </a:solidFill>
              <a:effectLst>
                <a:outerShdw blurRad="38100" dist="38100" dir="2700000" algn="tl">
                  <a:srgbClr val="000000">
                    <a:alpha val="43137"/>
                  </a:srgbClr>
                </a:outerShdw>
              </a:effectLst>
            </a:endParaRPr>
          </a:p>
        </p:txBody>
      </p:sp>
      <p:sp>
        <p:nvSpPr>
          <p:cNvPr id="4" name="3 CuadroTexto"/>
          <p:cNvSpPr txBox="1"/>
          <p:nvPr/>
        </p:nvSpPr>
        <p:spPr>
          <a:xfrm>
            <a:off x="499873" y="1182624"/>
            <a:ext cx="11070336" cy="5324535"/>
          </a:xfrm>
          <a:prstGeom prst="rect">
            <a:avLst/>
          </a:prstGeom>
          <a:noFill/>
        </p:spPr>
        <p:txBody>
          <a:bodyPr wrap="square" rtlCol="0">
            <a:spAutoFit/>
          </a:bodyPr>
          <a:lstStyle/>
          <a:p>
            <a:pPr algn="just">
              <a:buFont typeface="Wingdings" pitchFamily="2" charset="2"/>
              <a:buChar char="ü"/>
            </a:pPr>
            <a:r>
              <a:rPr lang="es-AR" sz="2000" dirty="0" smtClean="0">
                <a:solidFill>
                  <a:srgbClr val="002060"/>
                </a:solidFill>
              </a:rPr>
              <a:t>Despertar el interés y entusiasmo para el crecimiento y logro de objetivos, individual y colectivo</a:t>
            </a:r>
          </a:p>
          <a:p>
            <a:pPr algn="just">
              <a:buFont typeface="Wingdings" pitchFamily="2" charset="2"/>
              <a:buChar char="ü"/>
            </a:pPr>
            <a:endParaRPr lang="es-AR" sz="2000" dirty="0" smtClean="0">
              <a:solidFill>
                <a:srgbClr val="002060"/>
              </a:solidFill>
            </a:endParaRPr>
          </a:p>
          <a:p>
            <a:pPr algn="just">
              <a:buFont typeface="Wingdings" pitchFamily="2" charset="2"/>
              <a:buChar char="ü"/>
            </a:pPr>
            <a:r>
              <a:rPr lang="es-AR" sz="2000" dirty="0" smtClean="0">
                <a:solidFill>
                  <a:srgbClr val="002060"/>
                </a:solidFill>
              </a:rPr>
              <a:t>La motivación como estado interno que activa, dirige y mantiene la conducta</a:t>
            </a:r>
          </a:p>
          <a:p>
            <a:pPr algn="just">
              <a:buFont typeface="Wingdings" pitchFamily="2" charset="2"/>
              <a:buChar char="ü"/>
            </a:pPr>
            <a:endParaRPr lang="es-AR" sz="2000" dirty="0" smtClean="0">
              <a:solidFill>
                <a:srgbClr val="002060"/>
              </a:solidFill>
            </a:endParaRPr>
          </a:p>
          <a:p>
            <a:pPr algn="just">
              <a:buFont typeface="Wingdings" pitchFamily="2" charset="2"/>
              <a:buChar char="ü"/>
            </a:pPr>
            <a:r>
              <a:rPr lang="es-AR" sz="2000" dirty="0" smtClean="0">
                <a:solidFill>
                  <a:srgbClr val="002060"/>
                </a:solidFill>
              </a:rPr>
              <a:t>Parte de nuestras necesidades, deseos y valores más profundos</a:t>
            </a:r>
          </a:p>
          <a:p>
            <a:pPr algn="just">
              <a:buFont typeface="Wingdings" pitchFamily="2" charset="2"/>
              <a:buChar char="ü"/>
            </a:pPr>
            <a:endParaRPr lang="es-AR" sz="2000" dirty="0" smtClean="0">
              <a:solidFill>
                <a:srgbClr val="002060"/>
              </a:solidFill>
            </a:endParaRPr>
          </a:p>
          <a:p>
            <a:pPr algn="just">
              <a:buFont typeface="Wingdings" pitchFamily="2" charset="2"/>
              <a:buChar char="ü"/>
            </a:pPr>
            <a:r>
              <a:rPr lang="es-AR" sz="2000" dirty="0" smtClean="0">
                <a:solidFill>
                  <a:srgbClr val="002060"/>
                </a:solidFill>
              </a:rPr>
              <a:t>Cada persona es única en sus motivaciones</a:t>
            </a:r>
          </a:p>
          <a:p>
            <a:pPr algn="just">
              <a:buFont typeface="Wingdings" pitchFamily="2" charset="2"/>
              <a:buChar char="ü"/>
            </a:pPr>
            <a:endParaRPr lang="es-AR" sz="2000" dirty="0" smtClean="0">
              <a:solidFill>
                <a:srgbClr val="002060"/>
              </a:solidFill>
            </a:endParaRPr>
          </a:p>
          <a:p>
            <a:pPr algn="just">
              <a:buFont typeface="Wingdings" pitchFamily="2" charset="2"/>
              <a:buChar char="ü"/>
            </a:pPr>
            <a:r>
              <a:rPr lang="es-AR" sz="2000" dirty="0" smtClean="0">
                <a:solidFill>
                  <a:srgbClr val="002060"/>
                </a:solidFill>
              </a:rPr>
              <a:t>Es deseable que el líder sea consciente de sus propias motivaciones y de las de su equipo</a:t>
            </a:r>
          </a:p>
          <a:p>
            <a:pPr algn="just">
              <a:buFont typeface="Wingdings" pitchFamily="2" charset="2"/>
              <a:buChar char="ü"/>
            </a:pPr>
            <a:endParaRPr lang="es-AR" sz="2000" dirty="0" smtClean="0">
              <a:solidFill>
                <a:srgbClr val="002060"/>
              </a:solidFill>
            </a:endParaRPr>
          </a:p>
          <a:p>
            <a:pPr algn="just">
              <a:buFont typeface="Wingdings" pitchFamily="2" charset="2"/>
              <a:buChar char="ü"/>
            </a:pPr>
            <a:r>
              <a:rPr lang="es-AR" sz="2000" dirty="0" smtClean="0">
                <a:solidFill>
                  <a:srgbClr val="002060"/>
                </a:solidFill>
              </a:rPr>
              <a:t>Buscar el punto de contacto y encuentro de las motivaciones de los miembros de un equipo alrededor de las metas que se fijen ¿Qué valores compartimos?¿ Qué es importante para todos nosotros?</a:t>
            </a:r>
          </a:p>
          <a:p>
            <a:pPr algn="just">
              <a:buFont typeface="Wingdings" pitchFamily="2" charset="2"/>
              <a:buChar char="ü"/>
            </a:pPr>
            <a:endParaRPr lang="es-AR" sz="2000" dirty="0" smtClean="0">
              <a:solidFill>
                <a:srgbClr val="002060"/>
              </a:solidFill>
            </a:endParaRPr>
          </a:p>
          <a:p>
            <a:pPr algn="just">
              <a:buFont typeface="Wingdings" pitchFamily="2" charset="2"/>
              <a:buChar char="ü"/>
            </a:pPr>
            <a:r>
              <a:rPr lang="es-AR" sz="2000" dirty="0" smtClean="0">
                <a:solidFill>
                  <a:srgbClr val="002060"/>
                </a:solidFill>
              </a:rPr>
              <a:t>La motivación tiene factores intrínsecos y extrínsecos que la aumentan y/o disminuyen</a:t>
            </a:r>
          </a:p>
          <a:p>
            <a:pPr algn="just">
              <a:buFont typeface="Wingdings" pitchFamily="2" charset="2"/>
              <a:buChar char="ü"/>
            </a:pPr>
            <a:endParaRPr lang="es-AR" sz="2000" dirty="0" smtClean="0">
              <a:solidFill>
                <a:srgbClr val="002060"/>
              </a:solidFill>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030129" y="134112"/>
            <a:ext cx="9531777" cy="646331"/>
          </a:xfrm>
          <a:prstGeom prst="rect">
            <a:avLst/>
          </a:prstGeom>
          <a:noFill/>
          <a:ln w="9525">
            <a:solidFill>
              <a:schemeClr val="accent6"/>
            </a:solidFill>
            <a:miter lim="800000"/>
            <a:headEnd/>
            <a:tailEnd/>
          </a:ln>
        </p:spPr>
        <p:txBody>
          <a:bodyPr wrap="none">
            <a:spAutoFit/>
          </a:bodyPr>
          <a:lstStyle/>
          <a:p>
            <a:r>
              <a:rPr lang="es-AR" sz="3200" dirty="0" smtClean="0">
                <a:solidFill>
                  <a:srgbClr val="000066"/>
                </a:solidFill>
              </a:rPr>
              <a:t>Competencias del Líder – </a:t>
            </a:r>
            <a:r>
              <a:rPr lang="es-AR" sz="3600" dirty="0" smtClean="0">
                <a:solidFill>
                  <a:schemeClr val="accent4"/>
                </a:solidFill>
                <a:effectLst>
                  <a:outerShdw blurRad="38100" dist="38100" dir="2700000" algn="tl">
                    <a:srgbClr val="000000">
                      <a:alpha val="43137"/>
                    </a:srgbClr>
                  </a:outerShdw>
                </a:effectLst>
              </a:rPr>
              <a:t>Inteligencia emocional</a:t>
            </a:r>
            <a:endParaRPr lang="es-AR" sz="3600" dirty="0">
              <a:solidFill>
                <a:schemeClr val="accent4"/>
              </a:solidFill>
              <a:effectLst>
                <a:outerShdw blurRad="38100" dist="38100" dir="2700000" algn="tl">
                  <a:srgbClr val="000000">
                    <a:alpha val="43137"/>
                  </a:srgbClr>
                </a:outerShdw>
              </a:effectLst>
            </a:endParaRPr>
          </a:p>
        </p:txBody>
      </p:sp>
      <p:sp>
        <p:nvSpPr>
          <p:cNvPr id="5" name="4 CuadroTexto"/>
          <p:cNvSpPr txBox="1"/>
          <p:nvPr/>
        </p:nvSpPr>
        <p:spPr>
          <a:xfrm>
            <a:off x="292608" y="938784"/>
            <a:ext cx="11631168" cy="4708981"/>
          </a:xfrm>
          <a:prstGeom prst="rect">
            <a:avLst/>
          </a:prstGeom>
          <a:noFill/>
        </p:spPr>
        <p:txBody>
          <a:bodyPr wrap="square" rtlCol="0">
            <a:spAutoFit/>
          </a:bodyPr>
          <a:lstStyle/>
          <a:p>
            <a:pPr algn="just"/>
            <a:r>
              <a:rPr lang="es-AR" sz="2000" dirty="0" smtClean="0">
                <a:solidFill>
                  <a:srgbClr val="002060"/>
                </a:solidFill>
              </a:rPr>
              <a:t>La inteligencia emocional agrupa al conjunto de habilidades psicológicas que permiten apreciar y expresar de manera equilibrada nuestras propias emociones, entender las de los demás y utilizar esta información para guiar nuestra forma de pensar y nuestro comportamiento. </a:t>
            </a:r>
          </a:p>
          <a:p>
            <a:pPr algn="just"/>
            <a:endParaRPr lang="es-AR" sz="2000" dirty="0" smtClean="0">
              <a:solidFill>
                <a:srgbClr val="002060"/>
              </a:solidFill>
            </a:endParaRPr>
          </a:p>
          <a:p>
            <a:pPr algn="just"/>
            <a:r>
              <a:rPr lang="es-AR" sz="2000" dirty="0" smtClean="0">
                <a:solidFill>
                  <a:srgbClr val="002060"/>
                </a:solidFill>
              </a:rPr>
              <a:t>La inteligencia emocional nos permite:</a:t>
            </a:r>
          </a:p>
          <a:p>
            <a:pPr algn="just"/>
            <a:endParaRPr lang="es-AR" sz="2000" dirty="0" smtClean="0">
              <a:solidFill>
                <a:srgbClr val="002060"/>
              </a:solidFill>
            </a:endParaRPr>
          </a:p>
          <a:p>
            <a:pPr lvl="1" algn="just">
              <a:buFont typeface="Wingdings" pitchFamily="2" charset="2"/>
              <a:buChar char="ü"/>
            </a:pPr>
            <a:r>
              <a:rPr lang="es-AR" sz="2000" dirty="0" smtClean="0">
                <a:solidFill>
                  <a:srgbClr val="002060"/>
                </a:solidFill>
              </a:rPr>
              <a:t>Tomar conciencia y dar lugar a nuestras emociones</a:t>
            </a:r>
          </a:p>
          <a:p>
            <a:pPr lvl="1" algn="just">
              <a:buFont typeface="Wingdings" pitchFamily="2" charset="2"/>
              <a:buChar char="ü"/>
            </a:pPr>
            <a:r>
              <a:rPr lang="es-AR" sz="2000" dirty="0" smtClean="0">
                <a:solidFill>
                  <a:srgbClr val="002060"/>
                </a:solidFill>
              </a:rPr>
              <a:t>Comprender los sentimientos de los demás</a:t>
            </a:r>
          </a:p>
          <a:p>
            <a:pPr lvl="1" algn="just">
              <a:buFont typeface="Wingdings" pitchFamily="2" charset="2"/>
              <a:buChar char="ü"/>
            </a:pPr>
            <a:r>
              <a:rPr lang="es-AR" sz="2000" dirty="0" smtClean="0">
                <a:solidFill>
                  <a:srgbClr val="002060"/>
                </a:solidFill>
              </a:rPr>
              <a:t>Tolerar las presiones y frustraciones cotidianas</a:t>
            </a:r>
          </a:p>
          <a:p>
            <a:pPr lvl="1" algn="just">
              <a:buFont typeface="Wingdings" pitchFamily="2" charset="2"/>
              <a:buChar char="ü"/>
            </a:pPr>
            <a:r>
              <a:rPr lang="es-AR" sz="2000" dirty="0" smtClean="0">
                <a:solidFill>
                  <a:srgbClr val="002060"/>
                </a:solidFill>
              </a:rPr>
              <a:t>Acentuar nuestra capacidad de trabajar en equipo</a:t>
            </a:r>
          </a:p>
          <a:p>
            <a:pPr lvl="1" algn="just">
              <a:buFont typeface="Wingdings" pitchFamily="2" charset="2"/>
              <a:buChar char="ü"/>
            </a:pPr>
            <a:r>
              <a:rPr lang="es-AR" sz="2000" dirty="0" smtClean="0">
                <a:solidFill>
                  <a:srgbClr val="002060"/>
                </a:solidFill>
              </a:rPr>
              <a:t>Adoptar una actitud empática y social </a:t>
            </a:r>
          </a:p>
          <a:p>
            <a:pPr lvl="1" algn="just">
              <a:buFont typeface="Wingdings" pitchFamily="2" charset="2"/>
              <a:buChar char="ü"/>
            </a:pPr>
            <a:r>
              <a:rPr lang="es-AR" sz="2000" dirty="0" smtClean="0">
                <a:solidFill>
                  <a:srgbClr val="002060"/>
                </a:solidFill>
              </a:rPr>
              <a:t>Participar, deliberar y convivir con todos y todas desde un ambiente armónico</a:t>
            </a:r>
          </a:p>
          <a:p>
            <a:pPr lvl="1" algn="just">
              <a:buFont typeface="Wingdings" pitchFamily="2" charset="2"/>
              <a:buChar char="ü"/>
            </a:pPr>
            <a:endParaRPr lang="es-AR" sz="2000" dirty="0" smtClean="0">
              <a:solidFill>
                <a:srgbClr val="002060"/>
              </a:solidFill>
            </a:endParaRPr>
          </a:p>
          <a:p>
            <a:pPr lvl="1" algn="just"/>
            <a:endParaRPr lang="es-AR" sz="2000" dirty="0" smtClean="0">
              <a:solidFill>
                <a:srgbClr val="002060"/>
              </a:solidFill>
            </a:endParaRPr>
          </a:p>
          <a:p>
            <a:pPr algn="just"/>
            <a:endParaRPr lang="es-AR" sz="2000" dirty="0">
              <a:solidFill>
                <a:srgbClr val="002060"/>
              </a:solidFill>
            </a:endParaRPr>
          </a:p>
        </p:txBody>
      </p:sp>
      <p:sp>
        <p:nvSpPr>
          <p:cNvPr id="6" name="5 CuadroTexto"/>
          <p:cNvSpPr txBox="1"/>
          <p:nvPr/>
        </p:nvSpPr>
        <p:spPr>
          <a:xfrm>
            <a:off x="280416" y="5193792"/>
            <a:ext cx="10743647" cy="1015663"/>
          </a:xfrm>
          <a:prstGeom prst="rect">
            <a:avLst/>
          </a:prstGeom>
          <a:noFill/>
        </p:spPr>
        <p:txBody>
          <a:bodyPr wrap="none" rtlCol="0">
            <a:spAutoFit/>
          </a:bodyPr>
          <a:lstStyle/>
          <a:p>
            <a:r>
              <a:rPr lang="es-AR" sz="2000" dirty="0" smtClean="0">
                <a:solidFill>
                  <a:srgbClr val="002060"/>
                </a:solidFill>
              </a:rPr>
              <a:t>El líder da lugar a las emociones del equipo, crea las condiciones para hablar sobre ellas. </a:t>
            </a:r>
          </a:p>
          <a:p>
            <a:endParaRPr lang="es-AR" sz="2000" dirty="0" smtClean="0">
              <a:solidFill>
                <a:srgbClr val="002060"/>
              </a:solidFill>
            </a:endParaRPr>
          </a:p>
          <a:p>
            <a:r>
              <a:rPr lang="es-AR" sz="2000" dirty="0" smtClean="0">
                <a:solidFill>
                  <a:srgbClr val="002060"/>
                </a:solidFill>
              </a:rPr>
              <a:t>Sabe leer en que momento emocional  se encuentra su equipo y acciona en consecuencia.</a:t>
            </a:r>
            <a:endParaRPr lang="es-AR" sz="2000" dirty="0">
              <a:solidFill>
                <a:srgbClr val="002060"/>
              </a:solidFill>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0" y="914400"/>
            <a:ext cx="12192000" cy="5029200"/>
          </a:xfrm>
          <a:prstGeom prst="roundRect">
            <a:avLst/>
          </a:prstGeom>
          <a:solidFill>
            <a:srgbClr val="98EAE8">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Char char="§"/>
              <a:defRPr/>
            </a:pPr>
            <a:endParaRPr lang="es-ES" sz="2400" dirty="0" smtClean="0">
              <a:solidFill>
                <a:srgbClr val="FF0000"/>
              </a:solidFill>
              <a:latin typeface="Arial" pitchFamily="34" charset="0"/>
              <a:cs typeface="Arial" pitchFamily="34" charset="0"/>
            </a:endParaRPr>
          </a:p>
        </p:txBody>
      </p:sp>
      <p:sp>
        <p:nvSpPr>
          <p:cNvPr id="3" name="Text Box 2"/>
          <p:cNvSpPr txBox="1">
            <a:spLocks noChangeArrowheads="1"/>
          </p:cNvSpPr>
          <p:nvPr/>
        </p:nvSpPr>
        <p:spPr bwMode="auto">
          <a:xfrm>
            <a:off x="1044257" y="134112"/>
            <a:ext cx="10091224" cy="584775"/>
          </a:xfrm>
          <a:prstGeom prst="rect">
            <a:avLst/>
          </a:prstGeom>
          <a:noFill/>
          <a:ln w="9525">
            <a:solidFill>
              <a:schemeClr val="accent6"/>
            </a:solidFill>
            <a:miter lim="800000"/>
            <a:headEnd/>
            <a:tailEnd/>
          </a:ln>
        </p:spPr>
        <p:txBody>
          <a:bodyPr wrap="none">
            <a:spAutoFit/>
          </a:bodyPr>
          <a:lstStyle/>
          <a:p>
            <a:r>
              <a:rPr lang="es-AR" sz="3200" dirty="0" smtClean="0">
                <a:solidFill>
                  <a:srgbClr val="000066"/>
                </a:solidFill>
              </a:rPr>
              <a:t>Dispositivos para el desarrollo del potencial profesional</a:t>
            </a:r>
            <a:endParaRPr lang="es-AR" sz="3600" dirty="0">
              <a:solidFill>
                <a:schemeClr val="accent4"/>
              </a:solidFill>
              <a:effectLst>
                <a:outerShdw blurRad="38100" dist="38100" dir="2700000" algn="tl">
                  <a:srgbClr val="000000">
                    <a:alpha val="43137"/>
                  </a:srgbClr>
                </a:outerShdw>
              </a:effectLst>
            </a:endParaRPr>
          </a:p>
        </p:txBody>
      </p:sp>
      <p:sp>
        <p:nvSpPr>
          <p:cNvPr id="5" name="4 CuadroTexto"/>
          <p:cNvSpPr txBox="1"/>
          <p:nvPr/>
        </p:nvSpPr>
        <p:spPr>
          <a:xfrm>
            <a:off x="292608" y="938784"/>
            <a:ext cx="11631168" cy="3785652"/>
          </a:xfrm>
          <a:prstGeom prst="rect">
            <a:avLst/>
          </a:prstGeom>
          <a:noFill/>
        </p:spPr>
        <p:txBody>
          <a:bodyPr wrap="square" rtlCol="0">
            <a:spAutoFit/>
          </a:bodyPr>
          <a:lstStyle/>
          <a:p>
            <a:pPr algn="just">
              <a:lnSpc>
                <a:spcPct val="200000"/>
              </a:lnSpc>
            </a:pPr>
            <a:r>
              <a:rPr lang="es-AR" sz="2400" dirty="0" smtClean="0">
                <a:solidFill>
                  <a:srgbClr val="002060"/>
                </a:solidFill>
              </a:rPr>
              <a:t>Se distinguen </a:t>
            </a:r>
            <a:r>
              <a:rPr lang="es-AR" sz="2400" b="1" dirty="0" smtClean="0">
                <a:solidFill>
                  <a:srgbClr val="002060"/>
                </a:solidFill>
                <a:effectLst>
                  <a:outerShdw blurRad="38100" dist="38100" dir="2700000" algn="tl">
                    <a:srgbClr val="000000">
                      <a:alpha val="43137"/>
                    </a:srgbClr>
                  </a:outerShdw>
                </a:effectLst>
              </a:rPr>
              <a:t>cuatro dispositivos </a:t>
            </a:r>
            <a:r>
              <a:rPr lang="es-AR" sz="2400" dirty="0" smtClean="0">
                <a:solidFill>
                  <a:srgbClr val="002060"/>
                </a:solidFill>
              </a:rPr>
              <a:t>de acceso al desarrollo del potencial profesional:</a:t>
            </a:r>
          </a:p>
          <a:p>
            <a:pPr marL="457200" indent="-457200" algn="just">
              <a:lnSpc>
                <a:spcPct val="200000"/>
              </a:lnSpc>
              <a:buAutoNum type="arabicPeriod"/>
            </a:pPr>
            <a:r>
              <a:rPr lang="es-ES_tradnl" sz="2400" dirty="0" smtClean="0">
                <a:solidFill>
                  <a:srgbClr val="002060"/>
                </a:solidFill>
              </a:rPr>
              <a:t>La Capacitación y el Entrenamiento</a:t>
            </a:r>
          </a:p>
          <a:p>
            <a:pPr marL="457200" indent="-457200" algn="just">
              <a:lnSpc>
                <a:spcPct val="200000"/>
              </a:lnSpc>
              <a:buAutoNum type="arabicPeriod"/>
            </a:pPr>
            <a:r>
              <a:rPr lang="es-ES_tradnl" sz="2400" dirty="0" smtClean="0">
                <a:solidFill>
                  <a:srgbClr val="002060"/>
                </a:solidFill>
              </a:rPr>
              <a:t>El intercambio y la circulación de experiencias</a:t>
            </a:r>
          </a:p>
          <a:p>
            <a:pPr marL="457200" indent="-457200" algn="just">
              <a:lnSpc>
                <a:spcPct val="200000"/>
              </a:lnSpc>
              <a:buAutoNum type="arabicPeriod"/>
            </a:pPr>
            <a:r>
              <a:rPr lang="es-ES_tradnl" sz="2400" dirty="0" smtClean="0">
                <a:solidFill>
                  <a:srgbClr val="002060"/>
                </a:solidFill>
              </a:rPr>
              <a:t>La </a:t>
            </a:r>
            <a:r>
              <a:rPr lang="es-ES_tradnl" sz="2400" dirty="0" err="1" smtClean="0">
                <a:solidFill>
                  <a:srgbClr val="002060"/>
                </a:solidFill>
              </a:rPr>
              <a:t>autocapacitación</a:t>
            </a:r>
            <a:endParaRPr lang="es-ES_tradnl" sz="2400" dirty="0" smtClean="0">
              <a:solidFill>
                <a:srgbClr val="002060"/>
              </a:solidFill>
            </a:endParaRPr>
          </a:p>
          <a:p>
            <a:pPr marL="457200" indent="-457200" algn="just">
              <a:lnSpc>
                <a:spcPct val="200000"/>
              </a:lnSpc>
              <a:buAutoNum type="arabicPeriod"/>
            </a:pPr>
            <a:r>
              <a:rPr lang="es-ES_tradnl" sz="2400" dirty="0" smtClean="0">
                <a:solidFill>
                  <a:srgbClr val="002060"/>
                </a:solidFill>
              </a:rPr>
              <a:t>La </a:t>
            </a:r>
            <a:r>
              <a:rPr lang="es-ES_tradnl" sz="2400" b="1" i="1" dirty="0" smtClean="0">
                <a:solidFill>
                  <a:srgbClr val="002060"/>
                </a:solidFill>
              </a:rPr>
              <a:t>supervisión </a:t>
            </a:r>
            <a:r>
              <a:rPr lang="es-ES_tradnl" sz="2400" b="1" i="1" dirty="0" err="1" smtClean="0">
                <a:solidFill>
                  <a:srgbClr val="002060"/>
                </a:solidFill>
              </a:rPr>
              <a:t>capacitante</a:t>
            </a:r>
            <a:r>
              <a:rPr lang="es-ES_tradnl" sz="2400" b="1" i="1" dirty="0" smtClean="0">
                <a:solidFill>
                  <a:srgbClr val="002060"/>
                </a:solidFill>
              </a:rPr>
              <a:t> </a:t>
            </a:r>
            <a:r>
              <a:rPr lang="es-ES_tradnl" sz="2400" dirty="0" smtClean="0">
                <a:solidFill>
                  <a:srgbClr val="002060"/>
                </a:solidFill>
              </a:rPr>
              <a:t>individual o grupal (</a:t>
            </a:r>
            <a:r>
              <a:rPr lang="es-ES_tradnl" sz="2400" dirty="0" err="1" smtClean="0">
                <a:solidFill>
                  <a:srgbClr val="002060"/>
                </a:solidFill>
              </a:rPr>
              <a:t>Coaching</a:t>
            </a:r>
            <a:r>
              <a:rPr lang="es-ES_tradnl" sz="2400" dirty="0" smtClean="0">
                <a:solidFill>
                  <a:srgbClr val="002060"/>
                </a:solidFill>
              </a:rPr>
              <a:t>)</a:t>
            </a:r>
            <a:endParaRPr lang="es-AR" sz="2400" dirty="0">
              <a:solidFill>
                <a:srgbClr val="002060"/>
              </a:solidFill>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0" y="914400"/>
            <a:ext cx="12192000" cy="5029200"/>
          </a:xfrm>
          <a:prstGeom prst="roundRect">
            <a:avLst/>
          </a:prstGeom>
          <a:solidFill>
            <a:srgbClr val="98EAE8">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Char char="§"/>
              <a:defRPr/>
            </a:pPr>
            <a:endParaRPr lang="es-ES" sz="2400" dirty="0" smtClean="0">
              <a:solidFill>
                <a:srgbClr val="FF0000"/>
              </a:solidFill>
              <a:latin typeface="Arial" pitchFamily="34" charset="0"/>
              <a:cs typeface="Arial" pitchFamily="34" charset="0"/>
            </a:endParaRPr>
          </a:p>
        </p:txBody>
      </p:sp>
      <p:sp>
        <p:nvSpPr>
          <p:cNvPr id="3" name="Text Box 2"/>
          <p:cNvSpPr txBox="1">
            <a:spLocks noChangeArrowheads="1"/>
          </p:cNvSpPr>
          <p:nvPr/>
        </p:nvSpPr>
        <p:spPr bwMode="auto">
          <a:xfrm>
            <a:off x="4701861" y="319850"/>
            <a:ext cx="2759089" cy="769441"/>
          </a:xfrm>
          <a:prstGeom prst="rect">
            <a:avLst/>
          </a:prstGeom>
          <a:noFill/>
          <a:ln w="9525">
            <a:solidFill>
              <a:schemeClr val="accent6"/>
            </a:solidFill>
            <a:miter lim="800000"/>
            <a:headEnd/>
            <a:tailEnd/>
          </a:ln>
        </p:spPr>
        <p:txBody>
          <a:bodyPr wrap="none">
            <a:spAutoFit/>
          </a:bodyPr>
          <a:lstStyle/>
          <a:p>
            <a:r>
              <a:rPr lang="es-AR" sz="4400" dirty="0" smtClean="0">
                <a:solidFill>
                  <a:srgbClr val="000066"/>
                </a:solidFill>
              </a:rPr>
              <a:t>La Brecha</a:t>
            </a:r>
            <a:endParaRPr lang="es-AR" sz="4800" dirty="0">
              <a:solidFill>
                <a:schemeClr val="accent4"/>
              </a:solidFill>
              <a:effectLst>
                <a:outerShdw blurRad="38100" dist="38100" dir="2700000" algn="tl">
                  <a:srgbClr val="000000">
                    <a:alpha val="43137"/>
                  </a:srgbClr>
                </a:outerShdw>
              </a:effectLst>
            </a:endParaRPr>
          </a:p>
        </p:txBody>
      </p:sp>
      <p:sp>
        <p:nvSpPr>
          <p:cNvPr id="5" name="4 CuadroTexto"/>
          <p:cNvSpPr txBox="1"/>
          <p:nvPr/>
        </p:nvSpPr>
        <p:spPr>
          <a:xfrm>
            <a:off x="280416" y="1235273"/>
            <a:ext cx="11631168" cy="5262979"/>
          </a:xfrm>
          <a:prstGeom prst="rect">
            <a:avLst/>
          </a:prstGeom>
          <a:noFill/>
        </p:spPr>
        <p:txBody>
          <a:bodyPr wrap="square" rtlCol="0">
            <a:spAutoFit/>
          </a:bodyPr>
          <a:lstStyle/>
          <a:p>
            <a:pPr algn="ctr">
              <a:lnSpc>
                <a:spcPct val="200000"/>
              </a:lnSpc>
            </a:pPr>
            <a:r>
              <a:rPr lang="es-AR" sz="3600" dirty="0" smtClean="0">
                <a:solidFill>
                  <a:srgbClr val="002060"/>
                </a:solidFill>
              </a:rPr>
              <a:t>De la </a:t>
            </a:r>
            <a:r>
              <a:rPr lang="es-AR" sz="6600" b="1" dirty="0" smtClean="0">
                <a:solidFill>
                  <a:srgbClr val="002060"/>
                </a:solidFill>
              </a:rPr>
              <a:t>C</a:t>
            </a:r>
            <a:r>
              <a:rPr lang="es-AR" sz="3600" dirty="0" smtClean="0">
                <a:solidFill>
                  <a:srgbClr val="002060"/>
                </a:solidFill>
              </a:rPr>
              <a:t>apacidad </a:t>
            </a:r>
            <a:r>
              <a:rPr lang="es-AR" sz="6600" b="1" dirty="0" smtClean="0">
                <a:solidFill>
                  <a:srgbClr val="002060"/>
                </a:solidFill>
              </a:rPr>
              <a:t>A</a:t>
            </a:r>
            <a:r>
              <a:rPr lang="es-AR" sz="3600" dirty="0" smtClean="0">
                <a:solidFill>
                  <a:srgbClr val="002060"/>
                </a:solidFill>
              </a:rPr>
              <a:t>ctual </a:t>
            </a:r>
            <a:r>
              <a:rPr lang="es-AR" sz="6600" b="1" dirty="0" smtClean="0">
                <a:solidFill>
                  <a:srgbClr val="002060"/>
                </a:solidFill>
              </a:rPr>
              <a:t>A</a:t>
            </a:r>
            <a:r>
              <a:rPr lang="es-AR" sz="3600" dirty="0" smtClean="0">
                <a:solidFill>
                  <a:srgbClr val="002060"/>
                </a:solidFill>
              </a:rPr>
              <a:t>plicada</a:t>
            </a:r>
          </a:p>
          <a:p>
            <a:pPr algn="ctr">
              <a:lnSpc>
                <a:spcPct val="200000"/>
              </a:lnSpc>
            </a:pPr>
            <a:r>
              <a:rPr lang="es-ES_tradnl" sz="3600" dirty="0" smtClean="0">
                <a:solidFill>
                  <a:srgbClr val="002060"/>
                </a:solidFill>
              </a:rPr>
              <a:t>   a la </a:t>
            </a:r>
          </a:p>
          <a:p>
            <a:pPr algn="ctr">
              <a:lnSpc>
                <a:spcPct val="200000"/>
              </a:lnSpc>
            </a:pPr>
            <a:r>
              <a:rPr lang="es-ES_tradnl" sz="6600" b="1" dirty="0" smtClean="0">
                <a:solidFill>
                  <a:srgbClr val="002060"/>
                </a:solidFill>
              </a:rPr>
              <a:t>C</a:t>
            </a:r>
            <a:r>
              <a:rPr lang="es-ES_tradnl" sz="3600" dirty="0" smtClean="0">
                <a:solidFill>
                  <a:srgbClr val="002060"/>
                </a:solidFill>
              </a:rPr>
              <a:t>apacidad </a:t>
            </a:r>
            <a:r>
              <a:rPr lang="es-ES_tradnl" sz="6600" b="1" dirty="0" smtClean="0">
                <a:solidFill>
                  <a:srgbClr val="002060"/>
                </a:solidFill>
              </a:rPr>
              <a:t>A</a:t>
            </a:r>
            <a:r>
              <a:rPr lang="es-ES_tradnl" sz="3600" dirty="0" smtClean="0">
                <a:solidFill>
                  <a:srgbClr val="002060"/>
                </a:solidFill>
              </a:rPr>
              <a:t>ctual </a:t>
            </a:r>
            <a:r>
              <a:rPr lang="es-ES_tradnl" sz="6600" b="1" dirty="0" smtClean="0">
                <a:solidFill>
                  <a:srgbClr val="002060"/>
                </a:solidFill>
              </a:rPr>
              <a:t>P</a:t>
            </a:r>
            <a:r>
              <a:rPr lang="es-ES_tradnl" sz="3600" dirty="0" smtClean="0">
                <a:solidFill>
                  <a:srgbClr val="002060"/>
                </a:solidFill>
              </a:rPr>
              <a:t>otencial</a:t>
            </a:r>
            <a:endParaRPr lang="es-AR" sz="3600" dirty="0">
              <a:solidFill>
                <a:srgbClr val="002060"/>
              </a:solidFill>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0" y="914400"/>
            <a:ext cx="12192000" cy="5029200"/>
          </a:xfrm>
          <a:prstGeom prst="roundRect">
            <a:avLst/>
          </a:prstGeom>
          <a:solidFill>
            <a:srgbClr val="98EAE8">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s-ES" sz="2800" dirty="0" smtClean="0">
                <a:solidFill>
                  <a:srgbClr val="002060"/>
                </a:solidFill>
                <a:latin typeface="Arial" charset="0"/>
                <a:cs typeface="Arial" charset="0"/>
              </a:rPr>
              <a:t>Siguiendo la figura del Entrenador Deportivo…</a:t>
            </a:r>
          </a:p>
          <a:p>
            <a:pPr>
              <a:lnSpc>
                <a:spcPct val="150000"/>
              </a:lnSpc>
              <a:defRPr/>
            </a:pPr>
            <a:endParaRPr lang="es-ES" sz="2800" dirty="0" smtClean="0">
              <a:solidFill>
                <a:srgbClr val="002060"/>
              </a:solidFill>
              <a:latin typeface="Arial" charset="0"/>
              <a:cs typeface="Arial" charset="0"/>
            </a:endParaRPr>
          </a:p>
          <a:p>
            <a:pPr>
              <a:lnSpc>
                <a:spcPct val="150000"/>
              </a:lnSpc>
              <a:defRPr/>
            </a:pPr>
            <a:r>
              <a:rPr lang="es-ES" sz="2800" dirty="0" smtClean="0">
                <a:solidFill>
                  <a:srgbClr val="002060"/>
                </a:solidFill>
                <a:latin typeface="Arial" charset="0"/>
                <a:cs typeface="Arial" charset="0"/>
              </a:rPr>
              <a:t>Es un servicio del liderazgo que el Director de la Escuela presta a sus reportes, su equipo directivo, su equipo docente, ya sea en forma </a:t>
            </a:r>
            <a:r>
              <a:rPr lang="es-ES" sz="2800" b="1" i="1" dirty="0" smtClean="0">
                <a:solidFill>
                  <a:srgbClr val="002060"/>
                </a:solidFill>
                <a:latin typeface="Arial" charset="0"/>
                <a:cs typeface="Arial" charset="0"/>
              </a:rPr>
              <a:t>individual</a:t>
            </a:r>
            <a:r>
              <a:rPr lang="es-ES" sz="2800" dirty="0" smtClean="0">
                <a:solidFill>
                  <a:srgbClr val="002060"/>
                </a:solidFill>
                <a:latin typeface="Arial" charset="0"/>
                <a:cs typeface="Arial" charset="0"/>
              </a:rPr>
              <a:t> o </a:t>
            </a:r>
            <a:r>
              <a:rPr lang="es-ES" sz="2800" b="1" i="1" dirty="0" smtClean="0">
                <a:solidFill>
                  <a:srgbClr val="002060"/>
                </a:solidFill>
                <a:latin typeface="Arial" charset="0"/>
                <a:cs typeface="Arial" charset="0"/>
              </a:rPr>
              <a:t>grupal</a:t>
            </a:r>
          </a:p>
          <a:p>
            <a:pPr algn="ctr">
              <a:lnSpc>
                <a:spcPct val="150000"/>
              </a:lnSpc>
              <a:defRPr/>
            </a:pPr>
            <a:endParaRPr lang="es-ES" sz="2800" dirty="0" smtClean="0">
              <a:solidFill>
                <a:srgbClr val="002060"/>
              </a:solidFill>
              <a:latin typeface="Arial" pitchFamily="34" charset="0"/>
              <a:cs typeface="Arial" pitchFamily="34" charset="0"/>
            </a:endParaRPr>
          </a:p>
        </p:txBody>
      </p:sp>
      <p:sp>
        <p:nvSpPr>
          <p:cNvPr id="3" name="Text Box 2"/>
          <p:cNvSpPr txBox="1">
            <a:spLocks noChangeArrowheads="1"/>
          </p:cNvSpPr>
          <p:nvPr/>
        </p:nvSpPr>
        <p:spPr bwMode="auto">
          <a:xfrm>
            <a:off x="1044257" y="134112"/>
            <a:ext cx="10952037" cy="584775"/>
          </a:xfrm>
          <a:prstGeom prst="rect">
            <a:avLst/>
          </a:prstGeom>
          <a:noFill/>
          <a:ln w="9525">
            <a:solidFill>
              <a:schemeClr val="accent6"/>
            </a:solidFill>
            <a:miter lim="800000"/>
            <a:headEnd/>
            <a:tailEnd/>
          </a:ln>
        </p:spPr>
        <p:txBody>
          <a:bodyPr wrap="none">
            <a:spAutoFit/>
          </a:bodyPr>
          <a:lstStyle/>
          <a:p>
            <a:r>
              <a:rPr lang="es-ES_tradnl" sz="3200" dirty="0" smtClean="0">
                <a:solidFill>
                  <a:srgbClr val="002060"/>
                </a:solidFill>
              </a:rPr>
              <a:t>La </a:t>
            </a:r>
            <a:r>
              <a:rPr lang="es-ES_tradnl" sz="3200" b="1" i="1" dirty="0" smtClean="0">
                <a:solidFill>
                  <a:srgbClr val="002060"/>
                </a:solidFill>
              </a:rPr>
              <a:t>supervisión </a:t>
            </a:r>
            <a:r>
              <a:rPr lang="es-ES_tradnl" sz="3200" b="1" i="1" dirty="0" err="1" smtClean="0">
                <a:solidFill>
                  <a:srgbClr val="002060"/>
                </a:solidFill>
              </a:rPr>
              <a:t>capacitante</a:t>
            </a:r>
            <a:r>
              <a:rPr lang="es-ES_tradnl" sz="3200" b="1" i="1" dirty="0" smtClean="0">
                <a:solidFill>
                  <a:srgbClr val="002060"/>
                </a:solidFill>
              </a:rPr>
              <a:t> </a:t>
            </a:r>
            <a:r>
              <a:rPr lang="es-ES_tradnl" sz="3200" dirty="0" smtClean="0">
                <a:solidFill>
                  <a:srgbClr val="002060"/>
                </a:solidFill>
              </a:rPr>
              <a:t>individual o grupal (</a:t>
            </a:r>
            <a:r>
              <a:rPr lang="es-ES_tradnl" sz="3200" dirty="0" err="1" smtClean="0">
                <a:solidFill>
                  <a:srgbClr val="002060"/>
                </a:solidFill>
              </a:rPr>
              <a:t>Coaching</a:t>
            </a:r>
            <a:r>
              <a:rPr lang="es-ES_tradnl" sz="3200" dirty="0" smtClean="0">
                <a:solidFill>
                  <a:srgbClr val="002060"/>
                </a:solidFill>
              </a:rPr>
              <a:t>)</a:t>
            </a:r>
            <a:endParaRPr lang="es-AR" sz="3200" dirty="0" smtClean="0">
              <a:solidFill>
                <a:srgbClr val="002060"/>
              </a:solidFill>
            </a:endParaRPr>
          </a:p>
        </p:txBody>
      </p:sp>
      <p:pic>
        <p:nvPicPr>
          <p:cNvPr id="1026" name="Picture 2" descr="C:\Users\SABRINA\AppData\Local\Microsoft\Windows\Temporary Internet Files\Content.IE5\JBO9BI71\MC900186172[1].wmf"/>
          <p:cNvPicPr>
            <a:picLocks noChangeAspect="1" noChangeArrowheads="1"/>
          </p:cNvPicPr>
          <p:nvPr/>
        </p:nvPicPr>
        <p:blipFill>
          <a:blip r:embed="rId2"/>
          <a:srcRect/>
          <a:stretch>
            <a:fillRect/>
          </a:stretch>
        </p:blipFill>
        <p:spPr bwMode="auto">
          <a:xfrm>
            <a:off x="8544040" y="958520"/>
            <a:ext cx="1285646" cy="1912010"/>
          </a:xfrm>
          <a:prstGeom prst="rect">
            <a:avLst/>
          </a:prstGeom>
          <a:noFill/>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044257" y="134112"/>
            <a:ext cx="10952037" cy="584775"/>
          </a:xfrm>
          <a:prstGeom prst="rect">
            <a:avLst/>
          </a:prstGeom>
          <a:noFill/>
          <a:ln w="9525">
            <a:solidFill>
              <a:schemeClr val="accent6"/>
            </a:solidFill>
            <a:miter lim="800000"/>
            <a:headEnd/>
            <a:tailEnd/>
          </a:ln>
        </p:spPr>
        <p:txBody>
          <a:bodyPr wrap="none">
            <a:spAutoFit/>
          </a:bodyPr>
          <a:lstStyle/>
          <a:p>
            <a:r>
              <a:rPr lang="es-ES_tradnl" sz="3200" dirty="0" smtClean="0">
                <a:solidFill>
                  <a:srgbClr val="002060"/>
                </a:solidFill>
              </a:rPr>
              <a:t>La </a:t>
            </a:r>
            <a:r>
              <a:rPr lang="es-ES_tradnl" sz="3200" b="1" i="1" dirty="0" smtClean="0">
                <a:solidFill>
                  <a:srgbClr val="002060"/>
                </a:solidFill>
              </a:rPr>
              <a:t>supervisión </a:t>
            </a:r>
            <a:r>
              <a:rPr lang="es-ES_tradnl" sz="3200" b="1" i="1" dirty="0" err="1" smtClean="0">
                <a:solidFill>
                  <a:srgbClr val="002060"/>
                </a:solidFill>
              </a:rPr>
              <a:t>capacitante</a:t>
            </a:r>
            <a:r>
              <a:rPr lang="es-ES_tradnl" sz="3200" b="1" i="1" dirty="0" smtClean="0">
                <a:solidFill>
                  <a:srgbClr val="002060"/>
                </a:solidFill>
              </a:rPr>
              <a:t> </a:t>
            </a:r>
            <a:r>
              <a:rPr lang="es-ES_tradnl" sz="3200" dirty="0" smtClean="0">
                <a:solidFill>
                  <a:srgbClr val="002060"/>
                </a:solidFill>
              </a:rPr>
              <a:t>individual o grupal (</a:t>
            </a:r>
            <a:r>
              <a:rPr lang="es-ES_tradnl" sz="3200" dirty="0" err="1" smtClean="0">
                <a:solidFill>
                  <a:srgbClr val="002060"/>
                </a:solidFill>
              </a:rPr>
              <a:t>Coaching</a:t>
            </a:r>
            <a:r>
              <a:rPr lang="es-ES_tradnl" sz="3200" dirty="0" smtClean="0">
                <a:solidFill>
                  <a:srgbClr val="002060"/>
                </a:solidFill>
              </a:rPr>
              <a:t>)</a:t>
            </a:r>
            <a:endParaRPr lang="es-AR" sz="3200" dirty="0" smtClean="0">
              <a:solidFill>
                <a:srgbClr val="002060"/>
              </a:solidFill>
            </a:endParaRPr>
          </a:p>
        </p:txBody>
      </p:sp>
      <p:sp>
        <p:nvSpPr>
          <p:cNvPr id="7" name="6 Rectángulo redondeado"/>
          <p:cNvSpPr/>
          <p:nvPr/>
        </p:nvSpPr>
        <p:spPr>
          <a:xfrm>
            <a:off x="-1" y="571500"/>
            <a:ext cx="12192001" cy="6286500"/>
          </a:xfrm>
          <a:prstGeom prst="roundRect">
            <a:avLst/>
          </a:prstGeom>
          <a:solidFill>
            <a:srgbClr val="98EAE8">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just">
              <a:defRPr/>
            </a:pPr>
            <a:r>
              <a:rPr lang="es-ES" sz="2400" dirty="0" smtClean="0">
                <a:solidFill>
                  <a:srgbClr val="002060"/>
                </a:solidFill>
                <a:latin typeface="Arial" charset="0"/>
                <a:cs typeface="Arial" charset="0"/>
              </a:rPr>
              <a:t>El ejercicio de esta práctica implica una serie de </a:t>
            </a:r>
            <a:r>
              <a:rPr lang="es-ES" sz="2400" b="1" i="1" dirty="0" smtClean="0">
                <a:solidFill>
                  <a:srgbClr val="002060"/>
                </a:solidFill>
                <a:effectLst>
                  <a:outerShdw blurRad="38100" dist="38100" dir="2700000" algn="tl">
                    <a:srgbClr val="000000">
                      <a:alpha val="43137"/>
                    </a:srgbClr>
                  </a:outerShdw>
                </a:effectLst>
                <a:latin typeface="Arial" charset="0"/>
                <a:cs typeface="Arial" charset="0"/>
              </a:rPr>
              <a:t>requerimientos </a:t>
            </a:r>
          </a:p>
          <a:p>
            <a:pPr algn="just">
              <a:defRPr/>
            </a:pPr>
            <a:r>
              <a:rPr lang="es-ES" sz="2400" dirty="0" smtClean="0">
                <a:solidFill>
                  <a:srgbClr val="002060"/>
                </a:solidFill>
                <a:latin typeface="Arial" charset="0"/>
                <a:cs typeface="Arial" charset="0"/>
              </a:rPr>
              <a:t>para el Director respecto de sus supervisados:</a:t>
            </a:r>
          </a:p>
          <a:p>
            <a:pPr algn="just">
              <a:defRPr/>
            </a:pPr>
            <a:endParaRPr lang="es-ES" sz="2400" dirty="0" smtClean="0">
              <a:solidFill>
                <a:srgbClr val="002060"/>
              </a:solidFill>
              <a:latin typeface="Arial" charset="0"/>
              <a:cs typeface="Arial" charset="0"/>
            </a:endParaRPr>
          </a:p>
          <a:p>
            <a:pPr algn="just">
              <a:defRPr/>
            </a:pPr>
            <a:endParaRPr lang="es-ES" sz="1050" dirty="0" smtClean="0">
              <a:solidFill>
                <a:srgbClr val="002060"/>
              </a:solidFill>
              <a:latin typeface="Arial" charset="0"/>
              <a:cs typeface="Arial" charset="0"/>
            </a:endParaRPr>
          </a:p>
          <a:p>
            <a:pPr>
              <a:buFont typeface="Arial" pitchFamily="34" charset="0"/>
              <a:buChar char="•"/>
              <a:defRPr/>
            </a:pPr>
            <a:r>
              <a:rPr lang="es-ES" sz="2400" dirty="0" smtClean="0">
                <a:solidFill>
                  <a:srgbClr val="002060"/>
                </a:solidFill>
                <a:latin typeface="Arial" charset="0"/>
                <a:cs typeface="Arial" charset="0"/>
              </a:rPr>
              <a:t> </a:t>
            </a:r>
            <a:r>
              <a:rPr lang="es-ES" sz="2000" dirty="0" smtClean="0">
                <a:solidFill>
                  <a:srgbClr val="002060"/>
                </a:solidFill>
                <a:latin typeface="Arial" charset="0"/>
                <a:cs typeface="Arial" charset="0"/>
              </a:rPr>
              <a:t>Crear el </a:t>
            </a:r>
            <a:r>
              <a:rPr lang="es-ES" sz="2000" b="1" i="1" dirty="0" smtClean="0">
                <a:solidFill>
                  <a:srgbClr val="002060"/>
                </a:solidFill>
                <a:latin typeface="Arial" charset="0"/>
                <a:cs typeface="Arial" charset="0"/>
              </a:rPr>
              <a:t>CLIMA EMOCIONAL DE CONFIANZA</a:t>
            </a:r>
            <a:r>
              <a:rPr lang="es-ES" sz="2000" dirty="0" smtClean="0">
                <a:solidFill>
                  <a:srgbClr val="002060"/>
                </a:solidFill>
                <a:latin typeface="Arial" charset="0"/>
                <a:cs typeface="Arial" charset="0"/>
              </a:rPr>
              <a:t>, para sostener conversaciones sinceras y respetuosas de mejora de desempeño</a:t>
            </a:r>
          </a:p>
          <a:p>
            <a:pPr>
              <a:lnSpc>
                <a:spcPct val="150000"/>
              </a:lnSpc>
              <a:buFont typeface="Arial" pitchFamily="34" charset="0"/>
              <a:buChar char="•"/>
              <a:defRPr/>
            </a:pPr>
            <a:r>
              <a:rPr lang="es-ES" sz="2000" dirty="0" smtClean="0">
                <a:solidFill>
                  <a:srgbClr val="002060"/>
                </a:solidFill>
                <a:latin typeface="Arial" charset="0"/>
                <a:cs typeface="Arial" charset="0"/>
              </a:rPr>
              <a:t> Asignar un </a:t>
            </a:r>
            <a:r>
              <a:rPr lang="es-ES" sz="2000" b="1" i="1" dirty="0" smtClean="0">
                <a:solidFill>
                  <a:srgbClr val="002060"/>
                </a:solidFill>
                <a:latin typeface="Arial" charset="0"/>
                <a:cs typeface="Arial" charset="0"/>
              </a:rPr>
              <a:t>TIEMPO DEFINIDO PARA LA CONVERSACIÓN </a:t>
            </a:r>
          </a:p>
          <a:p>
            <a:pPr>
              <a:lnSpc>
                <a:spcPct val="150000"/>
              </a:lnSpc>
              <a:buFont typeface="Arial" pitchFamily="34" charset="0"/>
              <a:buChar char="•"/>
              <a:defRPr/>
            </a:pPr>
            <a:r>
              <a:rPr lang="es-ES" sz="2000" dirty="0" smtClean="0">
                <a:solidFill>
                  <a:srgbClr val="002060"/>
                </a:solidFill>
                <a:latin typeface="Arial" charset="0"/>
                <a:cs typeface="Arial" charset="0"/>
              </a:rPr>
              <a:t> Ejercer la competencia de la </a:t>
            </a:r>
            <a:r>
              <a:rPr lang="es-ES" sz="2000" b="1" i="1" dirty="0" smtClean="0">
                <a:solidFill>
                  <a:srgbClr val="002060"/>
                </a:solidFill>
                <a:latin typeface="Arial" charset="0"/>
                <a:cs typeface="Arial" charset="0"/>
              </a:rPr>
              <a:t>ESCUCHA ACTIVA</a:t>
            </a:r>
          </a:p>
          <a:p>
            <a:pPr>
              <a:lnSpc>
                <a:spcPct val="150000"/>
              </a:lnSpc>
              <a:buFont typeface="Arial" pitchFamily="34" charset="0"/>
              <a:buChar char="•"/>
              <a:defRPr/>
            </a:pPr>
            <a:r>
              <a:rPr lang="es-ES" sz="2000" dirty="0" smtClean="0">
                <a:solidFill>
                  <a:srgbClr val="002060"/>
                </a:solidFill>
                <a:latin typeface="Arial" charset="0"/>
                <a:cs typeface="Arial" charset="0"/>
              </a:rPr>
              <a:t> Practicar  la </a:t>
            </a:r>
            <a:r>
              <a:rPr lang="es-ES" sz="2000" b="1" i="1" dirty="0" smtClean="0">
                <a:solidFill>
                  <a:srgbClr val="002060"/>
                </a:solidFill>
                <a:latin typeface="Arial" charset="0"/>
                <a:cs typeface="Arial" charset="0"/>
              </a:rPr>
              <a:t>MAESTRÍA DE LA PREGUNTA</a:t>
            </a:r>
          </a:p>
          <a:p>
            <a:pPr>
              <a:lnSpc>
                <a:spcPct val="150000"/>
              </a:lnSpc>
              <a:buFont typeface="Arial" pitchFamily="34" charset="0"/>
              <a:buChar char="•"/>
              <a:defRPr/>
            </a:pPr>
            <a:r>
              <a:rPr lang="es-ES" sz="2000" dirty="0" smtClean="0">
                <a:solidFill>
                  <a:srgbClr val="002060"/>
                </a:solidFill>
                <a:latin typeface="Arial" charset="0"/>
                <a:cs typeface="Arial" charset="0"/>
              </a:rPr>
              <a:t> Legitimar el </a:t>
            </a:r>
            <a:r>
              <a:rPr lang="es-ES" sz="2000" b="1" i="1" dirty="0" smtClean="0">
                <a:solidFill>
                  <a:srgbClr val="002060"/>
                </a:solidFill>
                <a:latin typeface="Arial" charset="0"/>
                <a:cs typeface="Arial" charset="0"/>
              </a:rPr>
              <a:t>RELATO DEL OTRO  </a:t>
            </a:r>
          </a:p>
          <a:p>
            <a:pPr>
              <a:buFont typeface="Arial" pitchFamily="34" charset="0"/>
              <a:buChar char="•"/>
              <a:defRPr/>
            </a:pPr>
            <a:r>
              <a:rPr lang="es-ES" sz="2000" dirty="0" smtClean="0">
                <a:solidFill>
                  <a:srgbClr val="002060"/>
                </a:solidFill>
                <a:latin typeface="Arial" charset="0"/>
                <a:cs typeface="Arial" charset="0"/>
              </a:rPr>
              <a:t> </a:t>
            </a:r>
            <a:r>
              <a:rPr lang="es-ES" sz="2000" b="1" i="1" dirty="0" smtClean="0">
                <a:solidFill>
                  <a:srgbClr val="002060"/>
                </a:solidFill>
                <a:latin typeface="Arial" charset="0"/>
                <a:cs typeface="Arial" charset="0"/>
              </a:rPr>
              <a:t>OFRECER SU MIRADA </a:t>
            </a:r>
            <a:r>
              <a:rPr lang="es-ES" sz="2000" dirty="0" smtClean="0">
                <a:solidFill>
                  <a:srgbClr val="002060"/>
                </a:solidFill>
                <a:latin typeface="Arial" charset="0"/>
                <a:cs typeface="Arial" charset="0"/>
              </a:rPr>
              <a:t>como una alternativa al observador que está siendo el docente</a:t>
            </a:r>
          </a:p>
          <a:p>
            <a:pPr>
              <a:lnSpc>
                <a:spcPct val="150000"/>
              </a:lnSpc>
              <a:buFont typeface="Arial" pitchFamily="34" charset="0"/>
              <a:buChar char="•"/>
              <a:defRPr/>
            </a:pPr>
            <a:r>
              <a:rPr lang="es-ES" sz="2000" dirty="0" smtClean="0">
                <a:solidFill>
                  <a:srgbClr val="002060"/>
                </a:solidFill>
                <a:latin typeface="Arial" charset="0"/>
                <a:cs typeface="Arial" charset="0"/>
              </a:rPr>
              <a:t> </a:t>
            </a:r>
            <a:r>
              <a:rPr lang="es-ES" sz="2000" b="1" i="1" dirty="0" smtClean="0">
                <a:solidFill>
                  <a:srgbClr val="002060"/>
                </a:solidFill>
                <a:latin typeface="Arial" charset="0"/>
                <a:cs typeface="Arial" charset="0"/>
              </a:rPr>
              <a:t>ORIENTAR-SUGERIR</a:t>
            </a:r>
            <a:r>
              <a:rPr lang="es-ES" sz="2000" dirty="0" smtClean="0">
                <a:solidFill>
                  <a:srgbClr val="002060"/>
                </a:solidFill>
                <a:latin typeface="Arial" charset="0"/>
                <a:cs typeface="Arial" charset="0"/>
              </a:rPr>
              <a:t> como una posibilidad que decidirá el otro.</a:t>
            </a:r>
          </a:p>
          <a:p>
            <a:pPr>
              <a:lnSpc>
                <a:spcPct val="150000"/>
              </a:lnSpc>
              <a:buFont typeface="Arial" pitchFamily="34" charset="0"/>
              <a:buChar char="•"/>
              <a:defRPr/>
            </a:pPr>
            <a:r>
              <a:rPr lang="es-ES" sz="2000" dirty="0" smtClean="0">
                <a:solidFill>
                  <a:srgbClr val="002060"/>
                </a:solidFill>
                <a:latin typeface="Arial" charset="0"/>
                <a:cs typeface="Arial" charset="0"/>
              </a:rPr>
              <a:t> </a:t>
            </a:r>
            <a:r>
              <a:rPr lang="es-ES" sz="2000" b="1" i="1" dirty="0" smtClean="0">
                <a:solidFill>
                  <a:srgbClr val="002060"/>
                </a:solidFill>
                <a:latin typeface="Arial" charset="0"/>
                <a:cs typeface="Arial" charset="0"/>
              </a:rPr>
              <a:t>CLARIFICAR</a:t>
            </a:r>
            <a:r>
              <a:rPr lang="es-ES" sz="2000" dirty="0" smtClean="0">
                <a:solidFill>
                  <a:srgbClr val="002060"/>
                </a:solidFill>
                <a:latin typeface="Arial" charset="0"/>
                <a:cs typeface="Arial" charset="0"/>
              </a:rPr>
              <a:t> cuando una sugerencia es una </a:t>
            </a:r>
            <a:r>
              <a:rPr lang="es-ES" sz="2000" b="1" i="1" dirty="0" smtClean="0">
                <a:solidFill>
                  <a:srgbClr val="002060"/>
                </a:solidFill>
                <a:latin typeface="Arial" charset="0"/>
                <a:cs typeface="Arial" charset="0"/>
              </a:rPr>
              <a:t>INDICACIÓN</a:t>
            </a:r>
          </a:p>
          <a:p>
            <a:pPr algn="ctr">
              <a:defRPr/>
            </a:pPr>
            <a:endParaRPr lang="es-ES" sz="2800" dirty="0" smtClean="0">
              <a:solidFill>
                <a:srgbClr val="002060"/>
              </a:solidFill>
              <a:latin typeface="Arial" pitchFamily="34" charset="0"/>
              <a:cs typeface="Arial" pitchFamily="34" charset="0"/>
            </a:endParaRPr>
          </a:p>
        </p:txBody>
      </p:sp>
      <p:pic>
        <p:nvPicPr>
          <p:cNvPr id="14" name="Picture 2" descr="C:\Users\SABRINA\AppData\Local\Microsoft\Windows\Temporary Internet Files\Content.IE5\JBO9BI71\MP900411809[1].jpg"/>
          <p:cNvPicPr>
            <a:picLocks noChangeAspect="1" noChangeArrowheads="1"/>
          </p:cNvPicPr>
          <p:nvPr/>
        </p:nvPicPr>
        <p:blipFill>
          <a:blip r:embed="rId2" cstate="print"/>
          <a:srcRect/>
          <a:stretch>
            <a:fillRect/>
          </a:stretch>
        </p:blipFill>
        <p:spPr bwMode="auto">
          <a:xfrm>
            <a:off x="10215562" y="766762"/>
            <a:ext cx="1414463" cy="1414463"/>
          </a:xfrm>
          <a:prstGeom prst="rect">
            <a:avLst/>
          </a:prstGeom>
          <a:no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2978150" y="2905125"/>
            <a:ext cx="5719763" cy="1311275"/>
          </a:xfrm>
          <a:prstGeom prst="rect">
            <a:avLst/>
          </a:prstGeom>
          <a:noFill/>
          <a:ln w="9525">
            <a:noFill/>
            <a:miter lim="800000"/>
            <a:headEnd/>
            <a:tailEnd/>
          </a:ln>
        </p:spPr>
        <p:txBody>
          <a:bodyPr wrap="none">
            <a:spAutoFit/>
          </a:bodyPr>
          <a:lstStyle/>
          <a:p>
            <a:r>
              <a:rPr lang="es-AR" sz="8000" dirty="0">
                <a:solidFill>
                  <a:srgbClr val="000066"/>
                </a:solidFill>
              </a:rPr>
              <a:t>Bienvenidos</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044257" y="134112"/>
            <a:ext cx="10952037" cy="584775"/>
          </a:xfrm>
          <a:prstGeom prst="rect">
            <a:avLst/>
          </a:prstGeom>
          <a:noFill/>
          <a:ln w="9525">
            <a:solidFill>
              <a:schemeClr val="accent6"/>
            </a:solidFill>
            <a:miter lim="800000"/>
            <a:headEnd/>
            <a:tailEnd/>
          </a:ln>
        </p:spPr>
        <p:txBody>
          <a:bodyPr wrap="none">
            <a:spAutoFit/>
          </a:bodyPr>
          <a:lstStyle/>
          <a:p>
            <a:r>
              <a:rPr lang="es-ES_tradnl" sz="3200" dirty="0" smtClean="0">
                <a:solidFill>
                  <a:srgbClr val="002060"/>
                </a:solidFill>
              </a:rPr>
              <a:t>La </a:t>
            </a:r>
            <a:r>
              <a:rPr lang="es-ES_tradnl" sz="3200" b="1" i="1" dirty="0" smtClean="0">
                <a:solidFill>
                  <a:srgbClr val="002060"/>
                </a:solidFill>
              </a:rPr>
              <a:t>supervisión </a:t>
            </a:r>
            <a:r>
              <a:rPr lang="es-ES_tradnl" sz="3200" b="1" i="1" dirty="0" err="1" smtClean="0">
                <a:solidFill>
                  <a:srgbClr val="002060"/>
                </a:solidFill>
              </a:rPr>
              <a:t>capacitante</a:t>
            </a:r>
            <a:r>
              <a:rPr lang="es-ES_tradnl" sz="3200" b="1" i="1" dirty="0" smtClean="0">
                <a:solidFill>
                  <a:srgbClr val="002060"/>
                </a:solidFill>
              </a:rPr>
              <a:t> </a:t>
            </a:r>
            <a:r>
              <a:rPr lang="es-ES_tradnl" sz="3200" dirty="0" smtClean="0">
                <a:solidFill>
                  <a:srgbClr val="002060"/>
                </a:solidFill>
              </a:rPr>
              <a:t>individual o grupal (</a:t>
            </a:r>
            <a:r>
              <a:rPr lang="es-ES_tradnl" sz="3200" dirty="0" err="1" smtClean="0">
                <a:solidFill>
                  <a:srgbClr val="002060"/>
                </a:solidFill>
              </a:rPr>
              <a:t>Coaching</a:t>
            </a:r>
            <a:r>
              <a:rPr lang="es-ES_tradnl" sz="3200" dirty="0" smtClean="0">
                <a:solidFill>
                  <a:srgbClr val="002060"/>
                </a:solidFill>
              </a:rPr>
              <a:t>)</a:t>
            </a:r>
            <a:endParaRPr lang="es-AR" sz="3200" dirty="0" smtClean="0">
              <a:solidFill>
                <a:srgbClr val="002060"/>
              </a:solidFill>
            </a:endParaRPr>
          </a:p>
        </p:txBody>
      </p:sp>
      <p:sp>
        <p:nvSpPr>
          <p:cNvPr id="7" name="6 Rectángulo redondeado"/>
          <p:cNvSpPr/>
          <p:nvPr/>
        </p:nvSpPr>
        <p:spPr>
          <a:xfrm>
            <a:off x="-1" y="885825"/>
            <a:ext cx="12192001" cy="5972175"/>
          </a:xfrm>
          <a:prstGeom prst="roundRect">
            <a:avLst/>
          </a:prstGeom>
          <a:solidFill>
            <a:srgbClr val="98EAE8">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just">
              <a:defRPr/>
            </a:pPr>
            <a:endParaRPr lang="es-ES" sz="2400" dirty="0" smtClean="0">
              <a:solidFill>
                <a:schemeClr val="accent6">
                  <a:lumMod val="50000"/>
                </a:schemeClr>
              </a:solidFill>
              <a:latin typeface="Arial" charset="0"/>
              <a:cs typeface="Arial" charset="0"/>
            </a:endParaRPr>
          </a:p>
          <a:p>
            <a:pPr algn="just">
              <a:defRPr/>
            </a:pPr>
            <a:endParaRPr lang="es-ES" sz="1050" dirty="0" smtClean="0">
              <a:solidFill>
                <a:schemeClr val="accent6">
                  <a:lumMod val="50000"/>
                </a:schemeClr>
              </a:solidFill>
              <a:latin typeface="Arial" charset="0"/>
              <a:cs typeface="Arial" charset="0"/>
            </a:endParaRPr>
          </a:p>
          <a:p>
            <a:pPr>
              <a:buFont typeface="Arial" pitchFamily="34" charset="0"/>
              <a:buChar char="•"/>
              <a:defRPr/>
            </a:pPr>
            <a:endParaRPr lang="es-ES" sz="2800" dirty="0" smtClean="0">
              <a:solidFill>
                <a:srgbClr val="FF0000"/>
              </a:solidFill>
              <a:latin typeface="Arial" pitchFamily="34" charset="0"/>
              <a:cs typeface="Arial" pitchFamily="34" charset="0"/>
            </a:endParaRPr>
          </a:p>
        </p:txBody>
      </p:sp>
      <p:sp>
        <p:nvSpPr>
          <p:cNvPr id="5" name="4 Rectángulo"/>
          <p:cNvSpPr/>
          <p:nvPr/>
        </p:nvSpPr>
        <p:spPr>
          <a:xfrm>
            <a:off x="1414463" y="829102"/>
            <a:ext cx="8743950" cy="830997"/>
          </a:xfrm>
          <a:prstGeom prst="rect">
            <a:avLst/>
          </a:prstGeom>
        </p:spPr>
        <p:txBody>
          <a:bodyPr wrap="square">
            <a:spAutoFit/>
          </a:bodyPr>
          <a:lstStyle/>
          <a:p>
            <a:pPr lvl="0" algn="ctr">
              <a:defRPr/>
            </a:pPr>
            <a:r>
              <a:rPr lang="es-ES" sz="2400" dirty="0" smtClean="0">
                <a:solidFill>
                  <a:srgbClr val="002060"/>
                </a:solidFill>
              </a:rPr>
              <a:t>EL </a:t>
            </a:r>
            <a:r>
              <a:rPr lang="es-ES" sz="2400" i="1" dirty="0" smtClean="0">
                <a:solidFill>
                  <a:srgbClr val="002060"/>
                </a:solidFill>
                <a:effectLst>
                  <a:outerShdw blurRad="38100" dist="38100" dir="2700000" algn="tl">
                    <a:srgbClr val="000000">
                      <a:alpha val="43137"/>
                    </a:srgbClr>
                  </a:outerShdw>
                </a:effectLst>
              </a:rPr>
              <a:t>ENCUADRE</a:t>
            </a:r>
            <a:r>
              <a:rPr lang="es-ES" sz="2400" dirty="0" smtClean="0">
                <a:solidFill>
                  <a:srgbClr val="002060"/>
                </a:solidFill>
              </a:rPr>
              <a:t> DE LA PRÁCTICA INCLUYE </a:t>
            </a:r>
          </a:p>
          <a:p>
            <a:pPr lvl="0" algn="ctr">
              <a:defRPr/>
            </a:pPr>
            <a:r>
              <a:rPr lang="es-ES" sz="2400" i="1" dirty="0" smtClean="0">
                <a:solidFill>
                  <a:srgbClr val="002060"/>
                </a:solidFill>
                <a:effectLst>
                  <a:outerShdw blurRad="38100" dist="38100" dir="2700000" algn="tl">
                    <a:srgbClr val="000000">
                      <a:alpha val="43137"/>
                    </a:srgbClr>
                  </a:outerShdw>
                </a:effectLst>
              </a:rPr>
              <a:t>CUATRO AMARRAS CONCEPTUALES</a:t>
            </a:r>
          </a:p>
        </p:txBody>
      </p:sp>
      <p:sp>
        <p:nvSpPr>
          <p:cNvPr id="6" name="Oval 6"/>
          <p:cNvSpPr>
            <a:spLocks noChangeArrowheads="1"/>
          </p:cNvSpPr>
          <p:nvPr/>
        </p:nvSpPr>
        <p:spPr bwMode="auto">
          <a:xfrm>
            <a:off x="3810000" y="4043379"/>
            <a:ext cx="3454400" cy="2133600"/>
          </a:xfrm>
          <a:prstGeom prst="ellipse">
            <a:avLst/>
          </a:prstGeom>
          <a:solidFill>
            <a:schemeClr val="accent3">
              <a:lumMod val="40000"/>
              <a:lumOff val="60000"/>
            </a:schemeClr>
          </a:solidFill>
          <a:ln w="12700">
            <a:solidFill>
              <a:schemeClr val="accent3">
                <a:lumMod val="60000"/>
                <a:lumOff val="40000"/>
              </a:schemeClr>
            </a:solidFill>
            <a:round/>
            <a:headEnd/>
            <a:tailEnd/>
          </a:ln>
        </p:spPr>
        <p:txBody>
          <a:bodyPr/>
          <a:lstStyle/>
          <a:p>
            <a:pPr>
              <a:defRPr/>
            </a:pPr>
            <a:endParaRPr lang="es-AR" dirty="0"/>
          </a:p>
        </p:txBody>
      </p:sp>
      <p:sp>
        <p:nvSpPr>
          <p:cNvPr id="8" name="Rectangle 17"/>
          <p:cNvSpPr>
            <a:spLocks noChangeArrowheads="1"/>
          </p:cNvSpPr>
          <p:nvPr/>
        </p:nvSpPr>
        <p:spPr bwMode="auto">
          <a:xfrm>
            <a:off x="2930769" y="3686192"/>
            <a:ext cx="5283200" cy="2819400"/>
          </a:xfrm>
          <a:prstGeom prst="rect">
            <a:avLst/>
          </a:prstGeom>
          <a:gradFill flip="none" rotWithShape="1">
            <a:gsLst>
              <a:gs pos="0">
                <a:srgbClr val="5E9EFF"/>
              </a:gs>
              <a:gs pos="39999">
                <a:srgbClr val="85C2FF"/>
              </a:gs>
              <a:gs pos="70000">
                <a:srgbClr val="C4D6EB"/>
              </a:gs>
              <a:gs pos="100000">
                <a:srgbClr val="FFEBFA"/>
              </a:gs>
            </a:gsLst>
            <a:lin ang="5400000" scaled="0"/>
            <a:tileRect r="-100000" b="-100000"/>
          </a:gradFill>
          <a:ln w="9525">
            <a:solidFill>
              <a:schemeClr val="tx2">
                <a:lumMod val="95000"/>
              </a:schemeClr>
            </a:solidFill>
            <a:miter lim="800000"/>
            <a:headEnd/>
            <a:tailEnd/>
          </a:ln>
        </p:spPr>
        <p:txBody>
          <a:bodyPr wrap="none" anchor="ctr"/>
          <a:lstStyle/>
          <a:p>
            <a:pPr>
              <a:defRPr/>
            </a:pPr>
            <a:endParaRPr lang="es-AR" dirty="0"/>
          </a:p>
        </p:txBody>
      </p:sp>
      <p:sp>
        <p:nvSpPr>
          <p:cNvPr id="9" name="Oval 3"/>
          <p:cNvSpPr>
            <a:spLocks noChangeArrowheads="1"/>
          </p:cNvSpPr>
          <p:nvPr/>
        </p:nvSpPr>
        <p:spPr bwMode="auto">
          <a:xfrm>
            <a:off x="205155" y="2400317"/>
            <a:ext cx="2379785" cy="762000"/>
          </a:xfrm>
          <a:prstGeom prst="ellipse">
            <a:avLst/>
          </a:prstGeom>
          <a:solidFill>
            <a:schemeClr val="accent6"/>
          </a:solidFill>
          <a:ln w="12700">
            <a:solidFill>
              <a:schemeClr val="bg1">
                <a:lumMod val="75000"/>
              </a:schemeClr>
            </a:solidFill>
            <a:round/>
            <a:headEnd/>
            <a:tailEnd/>
          </a:ln>
          <a:effectLst>
            <a:outerShdw dist="57238" dir="2021404" algn="ctr" rotWithShape="0">
              <a:srgbClr val="000000"/>
            </a:outerShdw>
          </a:effectLst>
        </p:spPr>
        <p:txBody>
          <a:bodyPr/>
          <a:lstStyle/>
          <a:p>
            <a:pPr>
              <a:defRPr/>
            </a:pPr>
            <a:endParaRPr lang="es-AR" dirty="0">
              <a:solidFill>
                <a:schemeClr val="accent6"/>
              </a:solidFill>
              <a:latin typeface="Arial" charset="0"/>
              <a:cs typeface="Arial" charset="0"/>
            </a:endParaRPr>
          </a:p>
        </p:txBody>
      </p:sp>
      <p:sp>
        <p:nvSpPr>
          <p:cNvPr id="10" name="Rectangle 4"/>
          <p:cNvSpPr>
            <a:spLocks noChangeArrowheads="1"/>
          </p:cNvSpPr>
          <p:nvPr/>
        </p:nvSpPr>
        <p:spPr bwMode="auto">
          <a:xfrm>
            <a:off x="7041662" y="3094054"/>
            <a:ext cx="1858108" cy="400050"/>
          </a:xfrm>
          <a:prstGeom prst="rect">
            <a:avLst/>
          </a:prstGeom>
          <a:noFill/>
          <a:ln w="9525">
            <a:noFill/>
            <a:miter lim="800000"/>
            <a:headEnd/>
            <a:tailEnd/>
          </a:ln>
        </p:spPr>
        <p:txBody>
          <a:bodyPr>
            <a:spAutoFit/>
          </a:bodyPr>
          <a:lstStyle/>
          <a:p>
            <a:endParaRPr lang="en-US" sz="2000">
              <a:latin typeface="Times New Roman" pitchFamily="18" charset="0"/>
            </a:endParaRPr>
          </a:p>
        </p:txBody>
      </p:sp>
      <p:sp>
        <p:nvSpPr>
          <p:cNvPr id="11" name="Oval 5"/>
          <p:cNvSpPr>
            <a:spLocks noChangeArrowheads="1"/>
          </p:cNvSpPr>
          <p:nvPr/>
        </p:nvSpPr>
        <p:spPr bwMode="auto">
          <a:xfrm>
            <a:off x="3310913" y="4243388"/>
            <a:ext cx="4390050" cy="1965358"/>
          </a:xfrm>
          <a:prstGeom prst="ellipse">
            <a:avLst/>
          </a:prstGeom>
          <a:solidFill>
            <a:schemeClr val="accent5"/>
          </a:solidFill>
          <a:ln>
            <a:solidFill>
              <a:schemeClr val="accent3"/>
            </a:solidFill>
            <a:headEnd/>
            <a:tailEnd/>
          </a:ln>
        </p:spPr>
        <p:style>
          <a:lnRef idx="3">
            <a:schemeClr val="lt1"/>
          </a:lnRef>
          <a:fillRef idx="1">
            <a:schemeClr val="accent3"/>
          </a:fillRef>
          <a:effectRef idx="1">
            <a:schemeClr val="accent3"/>
          </a:effectRef>
          <a:fontRef idx="minor">
            <a:schemeClr val="lt1"/>
          </a:fontRef>
        </p:style>
        <p:txBody>
          <a:bodyPr/>
          <a:lstStyle/>
          <a:p>
            <a:pPr>
              <a:defRPr/>
            </a:pPr>
            <a:endParaRPr lang="es-AR" dirty="0"/>
          </a:p>
        </p:txBody>
      </p:sp>
      <p:sp>
        <p:nvSpPr>
          <p:cNvPr id="12" name="Oval 9"/>
          <p:cNvSpPr>
            <a:spLocks noChangeArrowheads="1"/>
          </p:cNvSpPr>
          <p:nvPr/>
        </p:nvSpPr>
        <p:spPr bwMode="auto">
          <a:xfrm>
            <a:off x="205155" y="3686192"/>
            <a:ext cx="2379785" cy="762000"/>
          </a:xfrm>
          <a:prstGeom prst="ellipse">
            <a:avLst/>
          </a:prstGeom>
          <a:solidFill>
            <a:schemeClr val="accent6"/>
          </a:solidFill>
          <a:ln w="12700">
            <a:solidFill>
              <a:schemeClr val="bg1">
                <a:lumMod val="75000"/>
              </a:schemeClr>
            </a:solidFill>
            <a:round/>
            <a:headEnd/>
            <a:tailEnd/>
          </a:ln>
          <a:effectLst>
            <a:outerShdw dist="57238" dir="2021404" algn="ctr" rotWithShape="0">
              <a:srgbClr val="000000"/>
            </a:outerShdw>
          </a:effectLst>
        </p:spPr>
        <p:txBody>
          <a:bodyPr/>
          <a:lstStyle/>
          <a:p>
            <a:pPr>
              <a:defRPr/>
            </a:pPr>
            <a:endParaRPr lang="es-AR" dirty="0">
              <a:solidFill>
                <a:schemeClr val="accent6"/>
              </a:solidFill>
            </a:endParaRPr>
          </a:p>
        </p:txBody>
      </p:sp>
      <p:sp>
        <p:nvSpPr>
          <p:cNvPr id="13" name="Oval 10"/>
          <p:cNvSpPr>
            <a:spLocks noChangeArrowheads="1"/>
          </p:cNvSpPr>
          <p:nvPr/>
        </p:nvSpPr>
        <p:spPr bwMode="auto">
          <a:xfrm>
            <a:off x="9079524" y="3519504"/>
            <a:ext cx="2379785" cy="762000"/>
          </a:xfrm>
          <a:prstGeom prst="ellipse">
            <a:avLst/>
          </a:prstGeom>
          <a:solidFill>
            <a:schemeClr val="accent6"/>
          </a:solidFill>
          <a:ln w="12700">
            <a:solidFill>
              <a:schemeClr val="bg1">
                <a:lumMod val="75000"/>
              </a:schemeClr>
            </a:solidFill>
            <a:round/>
            <a:headEnd/>
            <a:tailEnd/>
          </a:ln>
          <a:effectLst>
            <a:outerShdw dist="57238" dir="2021404" algn="ctr" rotWithShape="0">
              <a:srgbClr val="000000"/>
            </a:outerShdw>
          </a:effectLst>
        </p:spPr>
        <p:txBody>
          <a:bodyPr/>
          <a:lstStyle/>
          <a:p>
            <a:pPr>
              <a:defRPr/>
            </a:pPr>
            <a:endParaRPr lang="es-AR" dirty="0">
              <a:solidFill>
                <a:schemeClr val="accent6"/>
              </a:solidFill>
            </a:endParaRPr>
          </a:p>
        </p:txBody>
      </p:sp>
      <p:sp>
        <p:nvSpPr>
          <p:cNvPr id="16" name="Text Box 12"/>
          <p:cNvSpPr txBox="1">
            <a:spLocks noChangeArrowheads="1"/>
          </p:cNvSpPr>
          <p:nvPr/>
        </p:nvSpPr>
        <p:spPr bwMode="auto">
          <a:xfrm>
            <a:off x="3675185" y="4972068"/>
            <a:ext cx="3810660" cy="400110"/>
          </a:xfrm>
          <a:prstGeom prst="rect">
            <a:avLst/>
          </a:prstGeom>
          <a:noFill/>
          <a:ln w="9525">
            <a:noFill/>
            <a:miter lim="800000"/>
            <a:headEnd/>
            <a:tailEnd/>
          </a:ln>
        </p:spPr>
        <p:txBody>
          <a:bodyPr wrap="none">
            <a:spAutoFit/>
          </a:bodyPr>
          <a:lstStyle/>
          <a:p>
            <a:pPr algn="ctr" eaLnBrk="0" hangingPunct="0">
              <a:defRPr/>
            </a:pPr>
            <a:r>
              <a:rPr lang="es-AR" sz="2000" b="1" i="1" dirty="0" smtClean="0">
                <a:solidFill>
                  <a:schemeClr val="tx2"/>
                </a:solidFill>
                <a:effectLst>
                  <a:outerShdw blurRad="38100" dist="38100" dir="2700000" algn="tl">
                    <a:srgbClr val="000000">
                      <a:alpha val="43137"/>
                    </a:srgbClr>
                  </a:outerShdw>
                </a:effectLst>
                <a:latin typeface="TheSansCorrespondence"/>
                <a:cs typeface="Times New Roman" pitchFamily="18" charset="0"/>
              </a:rPr>
              <a:t>SUPERVISOR/SUPERVISADO</a:t>
            </a:r>
            <a:endParaRPr lang="es-AR" sz="2000" b="1" i="1" dirty="0">
              <a:solidFill>
                <a:schemeClr val="tx2"/>
              </a:solidFill>
              <a:effectLst>
                <a:outerShdw blurRad="38100" dist="38100" dir="2700000" algn="tl">
                  <a:srgbClr val="000000">
                    <a:alpha val="43137"/>
                  </a:srgbClr>
                </a:outerShdw>
              </a:effectLst>
              <a:latin typeface="TheSansCorrespondence"/>
              <a:cs typeface="Times New Roman" pitchFamily="18" charset="0"/>
            </a:endParaRPr>
          </a:p>
        </p:txBody>
      </p:sp>
      <p:sp>
        <p:nvSpPr>
          <p:cNvPr id="17" name="Text Box 13"/>
          <p:cNvSpPr txBox="1">
            <a:spLocks noChangeArrowheads="1"/>
          </p:cNvSpPr>
          <p:nvPr/>
        </p:nvSpPr>
        <p:spPr bwMode="auto">
          <a:xfrm>
            <a:off x="8636000" y="4433904"/>
            <a:ext cx="3556000" cy="1477328"/>
          </a:xfrm>
          <a:prstGeom prst="rect">
            <a:avLst/>
          </a:prstGeom>
          <a:noFill/>
          <a:ln w="9525">
            <a:noFill/>
            <a:miter lim="800000"/>
            <a:headEnd/>
            <a:tailEnd/>
          </a:ln>
        </p:spPr>
        <p:txBody>
          <a:bodyPr>
            <a:spAutoFit/>
          </a:bodyPr>
          <a:lstStyle/>
          <a:p>
            <a:pPr eaLnBrk="0" hangingPunct="0">
              <a:buFontTx/>
              <a:buChar char="•"/>
              <a:defRPr/>
            </a:pPr>
            <a:r>
              <a:rPr lang="es-AR" b="1" dirty="0">
                <a:solidFill>
                  <a:schemeClr val="tx2"/>
                </a:solidFill>
                <a:latin typeface="Calibri" pitchFamily="34" charset="0"/>
                <a:cs typeface="Times New Roman" pitchFamily="18" charset="0"/>
              </a:rPr>
              <a:t> Cada sesión de 1 hora aprox. </a:t>
            </a:r>
          </a:p>
          <a:p>
            <a:pPr eaLnBrk="0" hangingPunct="0">
              <a:buFontTx/>
              <a:buChar char="•"/>
              <a:defRPr/>
            </a:pPr>
            <a:r>
              <a:rPr lang="es-AR" b="1" dirty="0">
                <a:solidFill>
                  <a:schemeClr val="tx2"/>
                </a:solidFill>
                <a:latin typeface="Calibri" pitchFamily="34" charset="0"/>
                <a:cs typeface="Times New Roman" pitchFamily="18" charset="0"/>
              </a:rPr>
              <a:t> </a:t>
            </a:r>
            <a:r>
              <a:rPr lang="es-AR" b="1" dirty="0" smtClean="0">
                <a:solidFill>
                  <a:schemeClr val="tx2"/>
                </a:solidFill>
                <a:latin typeface="Calibri" pitchFamily="34" charset="0"/>
                <a:cs typeface="Times New Roman" pitchFamily="18" charset="0"/>
              </a:rPr>
              <a:t>La Frecuencia: de </a:t>
            </a:r>
            <a:r>
              <a:rPr lang="es-AR" b="1" dirty="0">
                <a:solidFill>
                  <a:schemeClr val="tx2"/>
                </a:solidFill>
                <a:latin typeface="Calibri" pitchFamily="34" charset="0"/>
                <a:cs typeface="Times New Roman" pitchFamily="18" charset="0"/>
              </a:rPr>
              <a:t>acuerdo </a:t>
            </a:r>
            <a:r>
              <a:rPr lang="es-AR" b="1" dirty="0" smtClean="0">
                <a:solidFill>
                  <a:schemeClr val="tx2"/>
                </a:solidFill>
                <a:latin typeface="Calibri" pitchFamily="34" charset="0"/>
                <a:cs typeface="Times New Roman" pitchFamily="18" charset="0"/>
              </a:rPr>
              <a:t>a lo que se pacte, considerando las posibilidades y necesidades de ambos (Supervisor y Supervisado)</a:t>
            </a:r>
            <a:endParaRPr lang="es-ES" b="1" dirty="0">
              <a:solidFill>
                <a:schemeClr val="tx2"/>
              </a:solidFill>
              <a:latin typeface="Calibri" pitchFamily="34" charset="0"/>
              <a:cs typeface="Times New Roman" pitchFamily="18" charset="0"/>
            </a:endParaRPr>
          </a:p>
        </p:txBody>
      </p:sp>
      <p:sp>
        <p:nvSpPr>
          <p:cNvPr id="18" name="Text Box 14"/>
          <p:cNvSpPr txBox="1">
            <a:spLocks noChangeArrowheads="1"/>
          </p:cNvSpPr>
          <p:nvPr/>
        </p:nvSpPr>
        <p:spPr bwMode="auto">
          <a:xfrm>
            <a:off x="9583616" y="3686192"/>
            <a:ext cx="1167307" cy="400110"/>
          </a:xfrm>
          <a:prstGeom prst="rect">
            <a:avLst/>
          </a:prstGeom>
          <a:noFill/>
          <a:ln w="9525">
            <a:noFill/>
            <a:miter lim="800000"/>
            <a:headEnd/>
            <a:tailEnd/>
          </a:ln>
        </p:spPr>
        <p:txBody>
          <a:bodyPr wrap="none">
            <a:spAutoFit/>
          </a:bodyPr>
          <a:lstStyle/>
          <a:p>
            <a:pPr algn="ctr" eaLnBrk="0" hangingPunct="0">
              <a:defRPr/>
            </a:pPr>
            <a:r>
              <a:rPr lang="es-AR" sz="2000" b="1" i="1" dirty="0">
                <a:solidFill>
                  <a:schemeClr val="tx2"/>
                </a:solidFill>
                <a:effectLst>
                  <a:outerShdw blurRad="38100" dist="38100" dir="2700000" algn="tl">
                    <a:srgbClr val="000000">
                      <a:alpha val="43137"/>
                    </a:srgbClr>
                  </a:outerShdw>
                </a:effectLst>
                <a:latin typeface="TheSansCorrespondence"/>
              </a:rPr>
              <a:t>TIEMPO</a:t>
            </a:r>
            <a:endParaRPr lang="es-ES" sz="2000" b="1" i="1" dirty="0">
              <a:solidFill>
                <a:schemeClr val="tx2"/>
              </a:solidFill>
              <a:effectLst>
                <a:outerShdw blurRad="38100" dist="38100" dir="2700000" algn="tl">
                  <a:srgbClr val="000000">
                    <a:alpha val="43137"/>
                  </a:srgbClr>
                </a:outerShdw>
              </a:effectLst>
              <a:latin typeface="TheSansCorrespondence"/>
            </a:endParaRPr>
          </a:p>
        </p:txBody>
      </p:sp>
      <p:sp>
        <p:nvSpPr>
          <p:cNvPr id="19" name="Text Box 15"/>
          <p:cNvSpPr txBox="1">
            <a:spLocks noChangeArrowheads="1"/>
          </p:cNvSpPr>
          <p:nvPr/>
        </p:nvSpPr>
        <p:spPr bwMode="auto">
          <a:xfrm>
            <a:off x="844802" y="3900504"/>
            <a:ext cx="1058111" cy="461665"/>
          </a:xfrm>
          <a:prstGeom prst="rect">
            <a:avLst/>
          </a:prstGeom>
          <a:noFill/>
          <a:ln w="9525">
            <a:noFill/>
            <a:miter lim="800000"/>
            <a:headEnd/>
            <a:tailEnd/>
          </a:ln>
        </p:spPr>
        <p:txBody>
          <a:bodyPr wrap="none">
            <a:spAutoFit/>
          </a:bodyPr>
          <a:lstStyle/>
          <a:p>
            <a:pPr algn="ctr" eaLnBrk="0" hangingPunct="0">
              <a:defRPr/>
            </a:pPr>
            <a:r>
              <a:rPr lang="es-AR" sz="2400" b="1" i="1" dirty="0">
                <a:solidFill>
                  <a:schemeClr val="tx2"/>
                </a:solidFill>
                <a:effectLst>
                  <a:outerShdw blurRad="38100" dist="38100" dir="2700000" algn="tl">
                    <a:srgbClr val="000000">
                      <a:alpha val="43137"/>
                    </a:srgbClr>
                  </a:outerShdw>
                </a:effectLst>
                <a:latin typeface="+mn-lt"/>
              </a:rPr>
              <a:t>LUGAR</a:t>
            </a:r>
            <a:endParaRPr lang="es-ES" sz="2400" b="1" i="1" dirty="0">
              <a:solidFill>
                <a:schemeClr val="tx2"/>
              </a:solidFill>
              <a:effectLst>
                <a:outerShdw blurRad="38100" dist="38100" dir="2700000" algn="tl">
                  <a:srgbClr val="000000">
                    <a:alpha val="43137"/>
                  </a:srgbClr>
                </a:outerShdw>
              </a:effectLst>
              <a:latin typeface="+mn-lt"/>
            </a:endParaRPr>
          </a:p>
        </p:txBody>
      </p:sp>
      <p:sp>
        <p:nvSpPr>
          <p:cNvPr id="20" name="Text Box 16"/>
          <p:cNvSpPr txBox="1">
            <a:spLocks noChangeArrowheads="1"/>
          </p:cNvSpPr>
          <p:nvPr/>
        </p:nvSpPr>
        <p:spPr bwMode="auto">
          <a:xfrm>
            <a:off x="0" y="4625992"/>
            <a:ext cx="2946400" cy="1754326"/>
          </a:xfrm>
          <a:prstGeom prst="rect">
            <a:avLst/>
          </a:prstGeom>
          <a:noFill/>
          <a:ln w="9525">
            <a:noFill/>
            <a:miter lim="800000"/>
            <a:headEnd/>
            <a:tailEnd/>
          </a:ln>
        </p:spPr>
        <p:txBody>
          <a:bodyPr>
            <a:spAutoFit/>
          </a:bodyPr>
          <a:lstStyle/>
          <a:p>
            <a:pPr>
              <a:defRPr/>
            </a:pPr>
            <a:r>
              <a:rPr lang="es-AR" b="1" dirty="0" smtClean="0">
                <a:solidFill>
                  <a:schemeClr val="tx2"/>
                </a:solidFill>
                <a:latin typeface="Calibri" pitchFamily="34" charset="0"/>
                <a:cs typeface="Times New Roman" pitchFamily="18" charset="0"/>
              </a:rPr>
              <a:t>Se requiere que sea un espacio “Neutral”, </a:t>
            </a:r>
            <a:r>
              <a:rPr lang="es-AR" b="1" dirty="0">
                <a:solidFill>
                  <a:schemeClr val="tx2"/>
                </a:solidFill>
                <a:latin typeface="Calibri" pitchFamily="34" charset="0"/>
                <a:cs typeface="Times New Roman" pitchFamily="18" charset="0"/>
              </a:rPr>
              <a:t>si es posible</a:t>
            </a:r>
            <a:r>
              <a:rPr lang="es-AR" b="1" dirty="0" smtClean="0">
                <a:solidFill>
                  <a:schemeClr val="tx2"/>
                </a:solidFill>
                <a:latin typeface="Calibri" pitchFamily="34" charset="0"/>
                <a:cs typeface="Times New Roman" pitchFamily="18" charset="0"/>
              </a:rPr>
              <a:t>, fuera de la oficina del director y del aula del docente, para disminuir las defensas</a:t>
            </a:r>
            <a:endParaRPr lang="es-ES" b="1" dirty="0">
              <a:solidFill>
                <a:schemeClr val="tx2"/>
              </a:solidFill>
              <a:latin typeface="Calibri" pitchFamily="34" charset="0"/>
              <a:cs typeface="Times New Roman" pitchFamily="18" charset="0"/>
            </a:endParaRPr>
          </a:p>
        </p:txBody>
      </p:sp>
      <p:sp>
        <p:nvSpPr>
          <p:cNvPr id="21" name="Text Box 18"/>
          <p:cNvSpPr txBox="1">
            <a:spLocks noChangeArrowheads="1"/>
          </p:cNvSpPr>
          <p:nvPr/>
        </p:nvSpPr>
        <p:spPr bwMode="auto">
          <a:xfrm>
            <a:off x="3106615" y="2043130"/>
            <a:ext cx="8737600" cy="1015663"/>
          </a:xfrm>
          <a:prstGeom prst="rect">
            <a:avLst/>
          </a:prstGeom>
          <a:noFill/>
          <a:ln w="9525">
            <a:noFill/>
            <a:miter lim="800000"/>
            <a:headEnd/>
            <a:tailEnd/>
          </a:ln>
        </p:spPr>
        <p:txBody>
          <a:bodyPr>
            <a:spAutoFit/>
          </a:bodyPr>
          <a:lstStyle/>
          <a:p>
            <a:pPr marL="449263" indent="-361950">
              <a:defRPr/>
            </a:pPr>
            <a:r>
              <a:rPr lang="es-AR" sz="2000" b="1" dirty="0" smtClean="0">
                <a:solidFill>
                  <a:schemeClr val="tx2"/>
                </a:solidFill>
                <a:latin typeface="Calibri" pitchFamily="34" charset="0"/>
                <a:cs typeface="Times New Roman" pitchFamily="18" charset="0"/>
              </a:rPr>
              <a:t>Crear una instancia de aprendizaje para el supervisado.</a:t>
            </a:r>
          </a:p>
          <a:p>
            <a:pPr marL="449263" indent="-361950">
              <a:defRPr/>
            </a:pPr>
            <a:r>
              <a:rPr lang="es-AR" sz="2000" b="1" dirty="0" smtClean="0">
                <a:solidFill>
                  <a:schemeClr val="tx2"/>
                </a:solidFill>
                <a:latin typeface="Calibri" pitchFamily="34" charset="0"/>
                <a:cs typeface="Times New Roman" pitchFamily="18" charset="0"/>
              </a:rPr>
              <a:t>Ayudar a entender las oportunidades del sujeto  y del actor.</a:t>
            </a:r>
          </a:p>
          <a:p>
            <a:pPr marL="449263" indent="-361950">
              <a:defRPr/>
            </a:pPr>
            <a:r>
              <a:rPr lang="es-AR" sz="2000" b="1" dirty="0" smtClean="0">
                <a:solidFill>
                  <a:schemeClr val="tx2"/>
                </a:solidFill>
                <a:latin typeface="Calibri" pitchFamily="34" charset="0"/>
                <a:cs typeface="Times New Roman" pitchFamily="18" charset="0"/>
              </a:rPr>
              <a:t>Brindar conocimientos, experiencias, frontón.</a:t>
            </a:r>
          </a:p>
        </p:txBody>
      </p:sp>
      <p:sp>
        <p:nvSpPr>
          <p:cNvPr id="22" name="Text Box 19"/>
          <p:cNvSpPr txBox="1">
            <a:spLocks noChangeArrowheads="1"/>
          </p:cNvSpPr>
          <p:nvPr/>
        </p:nvSpPr>
        <p:spPr bwMode="auto">
          <a:xfrm>
            <a:off x="711819" y="2614629"/>
            <a:ext cx="1575047" cy="461665"/>
          </a:xfrm>
          <a:prstGeom prst="rect">
            <a:avLst/>
          </a:prstGeom>
          <a:noFill/>
          <a:ln w="9525">
            <a:noFill/>
            <a:miter lim="800000"/>
            <a:headEnd/>
            <a:tailEnd/>
          </a:ln>
        </p:spPr>
        <p:txBody>
          <a:bodyPr wrap="none">
            <a:spAutoFit/>
          </a:bodyPr>
          <a:lstStyle/>
          <a:p>
            <a:pPr algn="ctr" eaLnBrk="0" hangingPunct="0">
              <a:defRPr/>
            </a:pPr>
            <a:r>
              <a:rPr lang="es-AR" sz="2400" b="1" i="1" dirty="0">
                <a:solidFill>
                  <a:schemeClr val="tx2">
                    <a:lumMod val="95000"/>
                  </a:schemeClr>
                </a:solidFill>
                <a:effectLst>
                  <a:outerShdw blurRad="38100" dist="38100" dir="2700000" algn="tl">
                    <a:srgbClr val="000000">
                      <a:alpha val="43137"/>
                    </a:srgbClr>
                  </a:outerShdw>
                </a:effectLst>
                <a:latin typeface="+mn-lt"/>
              </a:rPr>
              <a:t>OBJETIVOS</a:t>
            </a:r>
            <a:endParaRPr lang="es-ES" sz="2400" b="1" i="1" dirty="0">
              <a:solidFill>
                <a:schemeClr val="tx2">
                  <a:lumMod val="95000"/>
                </a:schemeClr>
              </a:solidFill>
              <a:effectLst>
                <a:outerShdw blurRad="38100" dist="38100" dir="2700000" algn="tl">
                  <a:srgbClr val="000000">
                    <a:alpha val="43137"/>
                  </a:srgbClr>
                </a:outerShdw>
              </a:effectLst>
              <a:latin typeface="+mn-lt"/>
            </a:endParaRPr>
          </a:p>
        </p:txBody>
      </p:sp>
      <p:sp>
        <p:nvSpPr>
          <p:cNvPr id="23" name="Text Box 20"/>
          <p:cNvSpPr txBox="1">
            <a:spLocks noChangeArrowheads="1"/>
          </p:cNvSpPr>
          <p:nvPr/>
        </p:nvSpPr>
        <p:spPr bwMode="auto">
          <a:xfrm>
            <a:off x="5212213" y="3700478"/>
            <a:ext cx="1069525" cy="400110"/>
          </a:xfrm>
          <a:prstGeom prst="rect">
            <a:avLst/>
          </a:prstGeom>
          <a:noFill/>
          <a:ln w="9525">
            <a:noFill/>
            <a:miter lim="800000"/>
            <a:headEnd/>
            <a:tailEnd/>
          </a:ln>
        </p:spPr>
        <p:txBody>
          <a:bodyPr wrap="none">
            <a:spAutoFit/>
          </a:bodyPr>
          <a:lstStyle/>
          <a:p>
            <a:pPr algn="ctr" eaLnBrk="0" hangingPunct="0">
              <a:defRPr/>
            </a:pPr>
            <a:r>
              <a:rPr lang="es-ES" sz="2000" b="1" i="1" dirty="0">
                <a:solidFill>
                  <a:schemeClr val="tx2"/>
                </a:solidFill>
                <a:effectLst>
                  <a:outerShdw blurRad="38100" dist="38100" dir="2700000" algn="tl">
                    <a:srgbClr val="000000">
                      <a:alpha val="43137"/>
                    </a:srgbClr>
                  </a:outerShdw>
                </a:effectLst>
                <a:latin typeface="TheSansCorrespondence"/>
              </a:rPr>
              <a:t>ROLES</a:t>
            </a:r>
          </a:p>
        </p:txBody>
      </p:sp>
      <p:sp>
        <p:nvSpPr>
          <p:cNvPr id="24" name="AutoShape 21"/>
          <p:cNvSpPr>
            <a:spLocks/>
          </p:cNvSpPr>
          <p:nvPr/>
        </p:nvSpPr>
        <p:spPr bwMode="auto">
          <a:xfrm>
            <a:off x="2930770" y="1900254"/>
            <a:ext cx="136769" cy="1593850"/>
          </a:xfrm>
          <a:prstGeom prst="leftBrace">
            <a:avLst>
              <a:gd name="adj1" fmla="val 255975"/>
              <a:gd name="adj2" fmla="val 50000"/>
            </a:avLst>
          </a:prstGeom>
          <a:solidFill>
            <a:schemeClr val="tx2"/>
          </a:solidFill>
          <a:ln w="28575">
            <a:headEnd/>
            <a:tailEnd/>
          </a:ln>
        </p:spPr>
        <p:style>
          <a:lnRef idx="2">
            <a:schemeClr val="dk1"/>
          </a:lnRef>
          <a:fillRef idx="0">
            <a:schemeClr val="dk1"/>
          </a:fillRef>
          <a:effectRef idx="1">
            <a:schemeClr val="dk1"/>
          </a:effectRef>
          <a:fontRef idx="minor">
            <a:schemeClr val="tx1"/>
          </a:fontRef>
        </p:style>
        <p:txBody>
          <a:bodyPr wrap="none" anchor="ctr"/>
          <a:lstStyle/>
          <a:p>
            <a:pPr>
              <a:defRPr/>
            </a:pPr>
            <a:endParaRPr lang="es-AR" dirty="0">
              <a:solidFill>
                <a:schemeClr val="tx2"/>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heckerboard(across)">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ox(i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ox(i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ox(i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ox(in)">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ox(in)">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box(in)">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ox(in)">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box(in)">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P spid="13" grpId="0" animBg="1"/>
      <p:bldP spid="16" grpId="0"/>
      <p:bldP spid="17" grpId="0"/>
      <p:bldP spid="18" grpId="0"/>
      <p:bldP spid="19" grpId="0"/>
      <p:bldP spid="20" grpId="0"/>
      <p:bldP spid="21" grpId="0"/>
      <p:bldP spid="22" grpId="0"/>
      <p:bldP spid="23" grpId="0"/>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blackGray">
          <a:xfrm>
            <a:off x="1926230" y="428626"/>
            <a:ext cx="8384026" cy="584775"/>
          </a:xfrm>
          <a:prstGeom prst="rect">
            <a:avLst/>
          </a:prstGeom>
          <a:noFill/>
          <a:ln w="9525">
            <a:solidFill>
              <a:schemeClr val="accent6"/>
            </a:solidFill>
            <a:miter lim="800000"/>
            <a:headEnd/>
            <a:tailEnd/>
          </a:ln>
        </p:spPr>
        <p:txBody>
          <a:bodyPr wrap="none">
            <a:spAutoFit/>
          </a:bodyPr>
          <a:lstStyle/>
          <a:p>
            <a:pPr>
              <a:defRPr/>
            </a:pPr>
            <a:r>
              <a:rPr lang="es-AR" sz="3200" dirty="0" smtClean="0">
                <a:solidFill>
                  <a:srgbClr val="002060"/>
                </a:solidFill>
              </a:rPr>
              <a:t>El Modelo de Entrevista. Cuatro movimientos</a:t>
            </a:r>
            <a:endParaRPr lang="es-ES" sz="3200" dirty="0" smtClean="0">
              <a:solidFill>
                <a:srgbClr val="002060"/>
              </a:solidFill>
            </a:endParaRPr>
          </a:p>
        </p:txBody>
      </p:sp>
      <p:graphicFrame>
        <p:nvGraphicFramePr>
          <p:cNvPr id="107523" name="Group 3"/>
          <p:cNvGraphicFramePr>
            <a:graphicFrameLocks noGrp="1"/>
          </p:cNvGraphicFramePr>
          <p:nvPr/>
        </p:nvGraphicFramePr>
        <p:xfrm>
          <a:off x="0" y="1471612"/>
          <a:ext cx="12192000" cy="2450632"/>
        </p:xfrm>
        <a:graphic>
          <a:graphicData uri="http://schemas.openxmlformats.org/drawingml/2006/table">
            <a:tbl>
              <a:tblPr>
                <a:tableStyleId>{0505E3EF-67EA-436B-97B2-0124C06EBD24}</a:tableStyleId>
              </a:tblPr>
              <a:tblGrid>
                <a:gridCol w="2139434"/>
                <a:gridCol w="10052566"/>
              </a:tblGrid>
              <a:tr h="551090">
                <a:tc>
                  <a:txBody>
                    <a:bodyPr/>
                    <a:lstStyle/>
                    <a:p>
                      <a:pPr marL="0" marR="0" lvl="0" indent="0" algn="just" defTabSz="914400" rtl="0" eaLnBrk="1" fontAlgn="base" latinLnBrk="0" hangingPunct="1">
                        <a:lnSpc>
                          <a:spcPct val="130000"/>
                        </a:lnSpc>
                        <a:spcBef>
                          <a:spcPct val="0"/>
                        </a:spcBef>
                        <a:spcAft>
                          <a:spcPct val="0"/>
                        </a:spcAft>
                        <a:buClr>
                          <a:schemeClr val="tx2"/>
                        </a:buClr>
                        <a:buSzTx/>
                        <a:buFontTx/>
                        <a:buNone/>
                        <a:tabLst/>
                        <a:defRPr/>
                      </a:pPr>
                      <a:r>
                        <a:rPr lang="es-AR" sz="2400" b="1" kern="1200"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1er Movimiento</a:t>
                      </a:r>
                      <a:endParaRPr lang="es-ES" sz="2400" b="1" kern="1200"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endParaRPr>
                    </a:p>
                  </a:txBody>
                  <a:tcPr marL="121920" marR="121920" marT="45730" marB="45730" horzOverflow="overflow"/>
                </a:tc>
                <a:tc>
                  <a:txBody>
                    <a:bodyPr/>
                    <a:lstStyle/>
                    <a:p>
                      <a:pPr marL="0" marR="0" lvl="0" indent="0" algn="just" defTabSz="914400" rtl="0" eaLnBrk="1" fontAlgn="base" latinLnBrk="0" hangingPunct="1">
                        <a:lnSpc>
                          <a:spcPct val="120000"/>
                        </a:lnSpc>
                        <a:spcBef>
                          <a:spcPct val="0"/>
                        </a:spcBef>
                        <a:spcAft>
                          <a:spcPct val="0"/>
                        </a:spcAft>
                        <a:buClr>
                          <a:srgbClr val="1F497D"/>
                        </a:buClr>
                        <a:buSzPct val="110000"/>
                        <a:buFontTx/>
                        <a:buChar char="•"/>
                        <a:tabLst/>
                        <a:defRPr/>
                      </a:pPr>
                      <a:r>
                        <a:rPr lang="es-ES_tradnl" sz="2400" kern="1200" dirty="0" smtClean="0">
                          <a:solidFill>
                            <a:schemeClr val="accent6">
                              <a:lumMod val="50000"/>
                            </a:schemeClr>
                          </a:solidFill>
                          <a:latin typeface="Arial" charset="0"/>
                          <a:ea typeface="+mn-ea"/>
                          <a:cs typeface="Arial" charset="0"/>
                        </a:rPr>
                        <a:t>  Chequear expectativas </a:t>
                      </a:r>
                      <a:endParaRPr lang="es-AR" sz="2400" kern="1200" dirty="0" smtClean="0">
                        <a:solidFill>
                          <a:schemeClr val="accent6">
                            <a:lumMod val="50000"/>
                          </a:schemeClr>
                        </a:solidFill>
                        <a:latin typeface="Arial" charset="0"/>
                        <a:ea typeface="+mn-ea"/>
                        <a:cs typeface="Arial" charset="0"/>
                      </a:endParaRPr>
                    </a:p>
                    <a:p>
                      <a:pPr marL="0" marR="0" lvl="0" indent="0" algn="just" defTabSz="914400" rtl="0" eaLnBrk="1" fontAlgn="base" latinLnBrk="0" hangingPunct="1">
                        <a:lnSpc>
                          <a:spcPct val="120000"/>
                        </a:lnSpc>
                        <a:spcBef>
                          <a:spcPct val="0"/>
                        </a:spcBef>
                        <a:spcAft>
                          <a:spcPct val="0"/>
                        </a:spcAft>
                        <a:buClr>
                          <a:srgbClr val="1F497D"/>
                        </a:buClr>
                        <a:buSzPct val="110000"/>
                        <a:buFontTx/>
                        <a:buChar char="•"/>
                        <a:tabLst/>
                        <a:defRPr/>
                      </a:pPr>
                      <a:r>
                        <a:rPr lang="es-AR" sz="2400" kern="1200" dirty="0" smtClean="0">
                          <a:solidFill>
                            <a:schemeClr val="accent6">
                              <a:lumMod val="50000"/>
                            </a:schemeClr>
                          </a:solidFill>
                          <a:latin typeface="Arial" charset="0"/>
                          <a:ea typeface="+mn-ea"/>
                          <a:cs typeface="Arial" charset="0"/>
                        </a:rPr>
                        <a:t>  El Supervisado abre sus temas y preocupaciones, sus dificultades.</a:t>
                      </a:r>
                    </a:p>
                  </a:txBody>
                  <a:tcPr marL="121920" marR="121920" marT="45730" marB="45730" horzOverflow="overflow"/>
                </a:tc>
              </a:tr>
              <a:tr h="1063398">
                <a:tc>
                  <a:txBody>
                    <a:bodyPr/>
                    <a:lstStyle/>
                    <a:p>
                      <a:pPr marL="0" marR="0" lvl="0" indent="0" algn="just" defTabSz="914400" rtl="0" eaLnBrk="1" fontAlgn="base" latinLnBrk="0" hangingPunct="1">
                        <a:lnSpc>
                          <a:spcPct val="130000"/>
                        </a:lnSpc>
                        <a:spcBef>
                          <a:spcPct val="0"/>
                        </a:spcBef>
                        <a:spcAft>
                          <a:spcPct val="0"/>
                        </a:spcAft>
                        <a:buClr>
                          <a:schemeClr val="tx2"/>
                        </a:buClr>
                        <a:buSzTx/>
                        <a:buFontTx/>
                        <a:buNone/>
                        <a:tabLst/>
                        <a:defRPr/>
                      </a:pPr>
                      <a:r>
                        <a:rPr lang="es-AR" sz="2400" b="1" kern="1200"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2do Movimiento</a:t>
                      </a:r>
                      <a:endParaRPr lang="es-ES" sz="2400" b="1" kern="1200"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endParaRPr>
                    </a:p>
                  </a:txBody>
                  <a:tcPr marL="121920" marR="121920" marT="45730" marB="45730" horzOverflow="overflow"/>
                </a:tc>
                <a:tc>
                  <a:txBody>
                    <a:bodyPr/>
                    <a:lstStyle/>
                    <a:p>
                      <a:pPr marL="0" marR="0" lvl="0" indent="0" algn="just" defTabSz="914400" rtl="0" eaLnBrk="1" fontAlgn="base" latinLnBrk="0" hangingPunct="1">
                        <a:lnSpc>
                          <a:spcPct val="120000"/>
                        </a:lnSpc>
                        <a:spcBef>
                          <a:spcPct val="0"/>
                        </a:spcBef>
                        <a:spcAft>
                          <a:spcPct val="0"/>
                        </a:spcAft>
                        <a:buClr>
                          <a:srgbClr val="1F497D"/>
                        </a:buClr>
                        <a:buSzPct val="110000"/>
                        <a:buFontTx/>
                        <a:buChar char="•"/>
                        <a:tabLst/>
                        <a:defRPr/>
                      </a:pPr>
                      <a:r>
                        <a:rPr lang="es-AR" sz="2400" kern="1200" dirty="0" smtClean="0">
                          <a:solidFill>
                            <a:schemeClr val="accent6">
                              <a:lumMod val="50000"/>
                            </a:schemeClr>
                          </a:solidFill>
                          <a:latin typeface="Arial" charset="0"/>
                          <a:ea typeface="+mn-ea"/>
                          <a:cs typeface="Arial" charset="0"/>
                        </a:rPr>
                        <a:t>  El Supervisor genera preguntas que abren la posibilidad de que el Supervisado observe.</a:t>
                      </a:r>
                    </a:p>
                    <a:p>
                      <a:pPr marL="0" marR="0" lvl="0" indent="0" algn="just" defTabSz="914400" rtl="0" eaLnBrk="1" fontAlgn="base" latinLnBrk="0" hangingPunct="1">
                        <a:lnSpc>
                          <a:spcPct val="120000"/>
                        </a:lnSpc>
                        <a:spcBef>
                          <a:spcPct val="0"/>
                        </a:spcBef>
                        <a:spcAft>
                          <a:spcPct val="0"/>
                        </a:spcAft>
                        <a:buClr>
                          <a:srgbClr val="1F497D"/>
                        </a:buClr>
                        <a:buSzPct val="110000"/>
                        <a:buFontTx/>
                        <a:buChar char="•"/>
                        <a:tabLst/>
                        <a:defRPr/>
                      </a:pPr>
                      <a:r>
                        <a:rPr lang="es-AR" sz="2400" kern="1200" baseline="0" dirty="0" smtClean="0">
                          <a:solidFill>
                            <a:schemeClr val="accent6">
                              <a:lumMod val="50000"/>
                            </a:schemeClr>
                          </a:solidFill>
                          <a:latin typeface="Arial" charset="0"/>
                          <a:ea typeface="+mn-ea"/>
                          <a:cs typeface="Arial" charset="0"/>
                        </a:rPr>
                        <a:t>  Preguntas que el supervisado podría considerar para explorarlas.</a:t>
                      </a:r>
                      <a:endParaRPr lang="es-ES" sz="2400" kern="1200" dirty="0" smtClean="0">
                        <a:solidFill>
                          <a:schemeClr val="accent6">
                            <a:lumMod val="50000"/>
                          </a:schemeClr>
                        </a:solidFill>
                        <a:latin typeface="Arial" charset="0"/>
                        <a:ea typeface="+mn-ea"/>
                        <a:cs typeface="Arial" charset="0"/>
                      </a:endParaRPr>
                    </a:p>
                  </a:txBody>
                  <a:tcPr marL="121920" marR="121920" marT="45730" marB="45730" horzOverflow="overflow"/>
                </a:tc>
              </a:tr>
            </a:tbl>
          </a:graphicData>
        </a:graphic>
      </p:graphicFrame>
      <p:graphicFrame>
        <p:nvGraphicFramePr>
          <p:cNvPr id="11" name="Group 2"/>
          <p:cNvGraphicFramePr>
            <a:graphicFrameLocks noGrp="1"/>
          </p:cNvGraphicFramePr>
          <p:nvPr/>
        </p:nvGraphicFramePr>
        <p:xfrm>
          <a:off x="0" y="3843353"/>
          <a:ext cx="12192000" cy="2450460"/>
        </p:xfrm>
        <a:graphic>
          <a:graphicData uri="http://schemas.openxmlformats.org/drawingml/2006/table">
            <a:tbl>
              <a:tblPr>
                <a:tableStyleId>{0505E3EF-67EA-436B-97B2-0124C06EBD24}</a:tableStyleId>
              </a:tblPr>
              <a:tblGrid>
                <a:gridCol w="2139434"/>
                <a:gridCol w="10052566"/>
              </a:tblGrid>
              <a:tr h="968959">
                <a:tc>
                  <a:txBody>
                    <a:bodyPr/>
                    <a:lstStyle/>
                    <a:p>
                      <a:pPr marL="0" marR="0" lvl="0" indent="0" algn="just" defTabSz="914400" rtl="0" eaLnBrk="1" fontAlgn="base" latinLnBrk="0" hangingPunct="1">
                        <a:lnSpc>
                          <a:spcPct val="130000"/>
                        </a:lnSpc>
                        <a:spcBef>
                          <a:spcPct val="0"/>
                        </a:spcBef>
                        <a:spcAft>
                          <a:spcPct val="0"/>
                        </a:spcAft>
                        <a:buClr>
                          <a:schemeClr val="tx2"/>
                        </a:buClr>
                        <a:buSzTx/>
                        <a:buFontTx/>
                        <a:buNone/>
                        <a:tabLst/>
                        <a:defRPr/>
                      </a:pPr>
                      <a:r>
                        <a:rPr lang="es-AR" sz="2400" b="1" kern="1200"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3er Movimiento</a:t>
                      </a:r>
                      <a:endParaRPr lang="es-ES" sz="2400" b="1" kern="1200"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endParaRPr>
                    </a:p>
                  </a:txBody>
                  <a:tcPr marL="121920" marR="121920" marT="45687" marB="45687" horzOverflow="overflow"/>
                </a:tc>
                <a:tc>
                  <a:txBody>
                    <a:bodyPr/>
                    <a:lstStyle/>
                    <a:p>
                      <a:pPr marL="0" marR="0" lvl="0" indent="0" algn="just" defTabSz="914400" rtl="0" eaLnBrk="1" fontAlgn="base" latinLnBrk="0" hangingPunct="1">
                        <a:lnSpc>
                          <a:spcPct val="120000"/>
                        </a:lnSpc>
                        <a:spcBef>
                          <a:spcPct val="0"/>
                        </a:spcBef>
                        <a:spcAft>
                          <a:spcPct val="0"/>
                        </a:spcAft>
                        <a:buClr>
                          <a:srgbClr val="1F497D"/>
                        </a:buClr>
                        <a:buSzPct val="110000"/>
                        <a:buFontTx/>
                        <a:buChar char="•"/>
                        <a:tabLst/>
                        <a:defRPr/>
                      </a:pPr>
                      <a:r>
                        <a:rPr kumimoji="0" lang="es-AR" sz="2000" u="none" strike="noStrike" cap="none" normalizeH="0" baseline="0" dirty="0" smtClean="0">
                          <a:ln>
                            <a:noFill/>
                          </a:ln>
                          <a:solidFill>
                            <a:schemeClr val="accent3">
                              <a:lumMod val="50000"/>
                            </a:schemeClr>
                          </a:solidFill>
                          <a:effectLst/>
                        </a:rPr>
                        <a:t>  </a:t>
                      </a:r>
                      <a:r>
                        <a:rPr lang="es-AR" sz="2400" kern="1200" dirty="0" smtClean="0">
                          <a:solidFill>
                            <a:schemeClr val="accent6">
                              <a:lumMod val="50000"/>
                            </a:schemeClr>
                          </a:solidFill>
                          <a:latin typeface="Arial" charset="0"/>
                          <a:ea typeface="+mn-ea"/>
                          <a:cs typeface="Arial" charset="0"/>
                        </a:rPr>
                        <a:t>El Supervisor ofrece miradas alternativas para entrar en una </a:t>
                      </a:r>
                      <a:r>
                        <a:rPr lang="es-AR" sz="2400" b="1" i="1" kern="1200" dirty="0" smtClean="0">
                          <a:solidFill>
                            <a:schemeClr val="accent6">
                              <a:lumMod val="50000"/>
                            </a:schemeClr>
                          </a:solidFill>
                          <a:latin typeface="Arial" charset="0"/>
                          <a:ea typeface="+mn-ea"/>
                          <a:cs typeface="Arial" charset="0"/>
                        </a:rPr>
                        <a:t>conversación de posibilidades</a:t>
                      </a:r>
                      <a:endParaRPr lang="es-ES" sz="2400" b="1" i="1" kern="1200" dirty="0" smtClean="0">
                        <a:solidFill>
                          <a:schemeClr val="accent6">
                            <a:lumMod val="50000"/>
                          </a:schemeClr>
                        </a:solidFill>
                        <a:latin typeface="Arial" charset="0"/>
                        <a:ea typeface="+mn-ea"/>
                        <a:cs typeface="Arial" charset="0"/>
                      </a:endParaRPr>
                    </a:p>
                  </a:txBody>
                  <a:tcPr marL="121920" marR="121920" marT="45687" marB="45687" horzOverflow="overflow"/>
                </a:tc>
              </a:tr>
              <a:tr h="520116">
                <a:tc>
                  <a:txBody>
                    <a:bodyPr/>
                    <a:lstStyle/>
                    <a:p>
                      <a:pPr marL="0" marR="0" lvl="0" indent="0" algn="just" defTabSz="914400" rtl="0" eaLnBrk="1" fontAlgn="base" latinLnBrk="0" hangingPunct="1">
                        <a:lnSpc>
                          <a:spcPct val="130000"/>
                        </a:lnSpc>
                        <a:spcBef>
                          <a:spcPct val="0"/>
                        </a:spcBef>
                        <a:spcAft>
                          <a:spcPct val="0"/>
                        </a:spcAft>
                        <a:buClr>
                          <a:schemeClr val="tx2"/>
                        </a:buClr>
                        <a:buSzTx/>
                        <a:buFontTx/>
                        <a:buNone/>
                        <a:tabLst/>
                        <a:defRPr/>
                      </a:pPr>
                      <a:r>
                        <a:rPr lang="es-AR" sz="2400" b="1" kern="1200"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4to Movimiento</a:t>
                      </a:r>
                      <a:endParaRPr lang="es-ES" sz="2400" b="1" kern="1200"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endParaRPr>
                    </a:p>
                  </a:txBody>
                  <a:tcPr marL="121920" marR="121920" marT="45687" marB="45687" horzOverflow="overflow"/>
                </a:tc>
                <a:tc>
                  <a:txBody>
                    <a:bodyPr/>
                    <a:lstStyle/>
                    <a:p>
                      <a:pPr marL="0" marR="0" lvl="0" indent="0" algn="just" defTabSz="914400" rtl="0" eaLnBrk="1" fontAlgn="base" latinLnBrk="0" hangingPunct="1">
                        <a:lnSpc>
                          <a:spcPct val="120000"/>
                        </a:lnSpc>
                        <a:spcBef>
                          <a:spcPct val="0"/>
                        </a:spcBef>
                        <a:spcAft>
                          <a:spcPct val="0"/>
                        </a:spcAft>
                        <a:buClr>
                          <a:srgbClr val="1F497D"/>
                        </a:buClr>
                        <a:buSzPct val="110000"/>
                        <a:buFontTx/>
                        <a:buChar char="•"/>
                        <a:tabLst/>
                        <a:defRPr/>
                      </a:pPr>
                      <a:r>
                        <a:rPr kumimoji="0" lang="es-AR" sz="2000" u="none" strike="noStrike" cap="none" normalizeH="0" baseline="0" dirty="0" smtClean="0">
                          <a:ln>
                            <a:noFill/>
                          </a:ln>
                          <a:solidFill>
                            <a:schemeClr val="accent3">
                              <a:lumMod val="50000"/>
                            </a:schemeClr>
                          </a:solidFill>
                          <a:effectLst/>
                        </a:rPr>
                        <a:t>  </a:t>
                      </a:r>
                      <a:r>
                        <a:rPr lang="es-AR" sz="2400" kern="1200" dirty="0" smtClean="0">
                          <a:solidFill>
                            <a:schemeClr val="accent6">
                              <a:lumMod val="50000"/>
                            </a:schemeClr>
                          </a:solidFill>
                          <a:latin typeface="Arial" charset="0"/>
                          <a:ea typeface="+mn-ea"/>
                          <a:cs typeface="Arial" charset="0"/>
                        </a:rPr>
                        <a:t>El Supervisado hace una síntesis respecto a qué se lleva de la reunión, qué compromisos de acción tomará o qué interrogantes seguirán siendo explorados.</a:t>
                      </a:r>
                      <a:endParaRPr lang="es-ES" sz="2400" kern="1200" dirty="0" smtClean="0">
                        <a:solidFill>
                          <a:schemeClr val="accent6">
                            <a:lumMod val="50000"/>
                          </a:schemeClr>
                        </a:solidFill>
                        <a:latin typeface="Arial" charset="0"/>
                        <a:ea typeface="+mn-ea"/>
                        <a:cs typeface="Arial" charset="0"/>
                      </a:endParaRPr>
                    </a:p>
                  </a:txBody>
                  <a:tcPr marL="121920" marR="121920" marT="45687" marB="45687" horzOverflow="overflow"/>
                </a:tc>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box(in)">
                                      <p:cBhvr>
                                        <p:cTn id="7" dur="500"/>
                                        <p:tgtEl>
                                          <p:spTgt spid="1075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044257" y="134112"/>
            <a:ext cx="10952037" cy="584775"/>
          </a:xfrm>
          <a:prstGeom prst="rect">
            <a:avLst/>
          </a:prstGeom>
          <a:noFill/>
          <a:ln w="9525">
            <a:solidFill>
              <a:schemeClr val="accent6"/>
            </a:solidFill>
            <a:miter lim="800000"/>
            <a:headEnd/>
            <a:tailEnd/>
          </a:ln>
        </p:spPr>
        <p:txBody>
          <a:bodyPr wrap="none">
            <a:spAutoFit/>
          </a:bodyPr>
          <a:lstStyle/>
          <a:p>
            <a:r>
              <a:rPr lang="es-ES_tradnl" sz="3200" dirty="0" smtClean="0">
                <a:solidFill>
                  <a:srgbClr val="002060"/>
                </a:solidFill>
              </a:rPr>
              <a:t>La </a:t>
            </a:r>
            <a:r>
              <a:rPr lang="es-ES_tradnl" sz="3200" b="1" i="1" dirty="0" smtClean="0">
                <a:solidFill>
                  <a:srgbClr val="002060"/>
                </a:solidFill>
              </a:rPr>
              <a:t>supervisión </a:t>
            </a:r>
            <a:r>
              <a:rPr lang="es-ES_tradnl" sz="3200" b="1" i="1" dirty="0" err="1" smtClean="0">
                <a:solidFill>
                  <a:srgbClr val="002060"/>
                </a:solidFill>
              </a:rPr>
              <a:t>capacitante</a:t>
            </a:r>
            <a:r>
              <a:rPr lang="es-ES_tradnl" sz="3200" b="1" i="1" dirty="0" smtClean="0">
                <a:solidFill>
                  <a:srgbClr val="002060"/>
                </a:solidFill>
              </a:rPr>
              <a:t> </a:t>
            </a:r>
            <a:r>
              <a:rPr lang="es-ES_tradnl" sz="3200" dirty="0" smtClean="0">
                <a:solidFill>
                  <a:srgbClr val="002060"/>
                </a:solidFill>
              </a:rPr>
              <a:t>individual o grupal (</a:t>
            </a:r>
            <a:r>
              <a:rPr lang="es-ES_tradnl" sz="3200" dirty="0" err="1" smtClean="0">
                <a:solidFill>
                  <a:srgbClr val="002060"/>
                </a:solidFill>
              </a:rPr>
              <a:t>Coaching</a:t>
            </a:r>
            <a:r>
              <a:rPr lang="es-ES_tradnl" sz="3200" dirty="0" smtClean="0">
                <a:solidFill>
                  <a:srgbClr val="002060"/>
                </a:solidFill>
              </a:rPr>
              <a:t>)</a:t>
            </a:r>
            <a:endParaRPr lang="es-AR" sz="3200" dirty="0" smtClean="0">
              <a:solidFill>
                <a:srgbClr val="002060"/>
              </a:solidFill>
            </a:endParaRPr>
          </a:p>
        </p:txBody>
      </p:sp>
      <p:sp>
        <p:nvSpPr>
          <p:cNvPr id="7" name="6 Rectángulo redondeado"/>
          <p:cNvSpPr/>
          <p:nvPr/>
        </p:nvSpPr>
        <p:spPr>
          <a:xfrm>
            <a:off x="-1" y="1343025"/>
            <a:ext cx="12192001" cy="4400550"/>
          </a:xfrm>
          <a:prstGeom prst="roundRect">
            <a:avLst/>
          </a:prstGeom>
          <a:solidFill>
            <a:srgbClr val="98EAE8">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just">
              <a:lnSpc>
                <a:spcPct val="150000"/>
              </a:lnSpc>
              <a:defRPr/>
            </a:pPr>
            <a:r>
              <a:rPr lang="es-ES" sz="2400" i="1" dirty="0" smtClean="0">
                <a:solidFill>
                  <a:srgbClr val="002060"/>
                </a:solidFill>
                <a:latin typeface="Arial" charset="0"/>
                <a:cs typeface="Arial" charset="0"/>
              </a:rPr>
              <a:t>En la </a:t>
            </a:r>
            <a:r>
              <a:rPr lang="es-ES" sz="2400" b="1" i="1" dirty="0" smtClean="0">
                <a:solidFill>
                  <a:srgbClr val="002060"/>
                </a:solidFill>
                <a:effectLst>
                  <a:outerShdw blurRad="38100" dist="38100" dir="2700000" algn="tl">
                    <a:srgbClr val="000000">
                      <a:alpha val="43137"/>
                    </a:srgbClr>
                  </a:outerShdw>
                </a:effectLst>
                <a:latin typeface="Arial" charset="0"/>
                <a:cs typeface="Arial" charset="0"/>
              </a:rPr>
              <a:t>SUPERVISION CAPACITANTE ó COACHING</a:t>
            </a:r>
            <a:r>
              <a:rPr lang="es-ES" sz="2400" i="1" dirty="0" smtClean="0">
                <a:solidFill>
                  <a:srgbClr val="002060"/>
                </a:solidFill>
                <a:latin typeface="Arial" charset="0"/>
                <a:cs typeface="Arial" charset="0"/>
              </a:rPr>
              <a:t>, el Director no actúa como un maestro en clase impartiendo lecciones, sino como un docente que </a:t>
            </a:r>
            <a:r>
              <a:rPr lang="es-ES" sz="2400" b="1" i="1" dirty="0" smtClean="0">
                <a:solidFill>
                  <a:srgbClr val="002060"/>
                </a:solidFill>
                <a:latin typeface="Arial" charset="0"/>
                <a:cs typeface="Arial" charset="0"/>
              </a:rPr>
              <a:t>facilita conversaciones</a:t>
            </a:r>
            <a:r>
              <a:rPr lang="es-ES" sz="2400" i="1" dirty="0" smtClean="0">
                <a:solidFill>
                  <a:srgbClr val="002060"/>
                </a:solidFill>
                <a:latin typeface="Arial" charset="0"/>
                <a:cs typeface="Arial" charset="0"/>
              </a:rPr>
              <a:t> que </a:t>
            </a:r>
            <a:r>
              <a:rPr lang="es-ES" sz="2400" b="1" i="1" dirty="0" smtClean="0">
                <a:solidFill>
                  <a:srgbClr val="002060"/>
                </a:solidFill>
                <a:latin typeface="Arial" charset="0"/>
                <a:cs typeface="Arial" charset="0"/>
              </a:rPr>
              <a:t>crean las condiciones </a:t>
            </a:r>
            <a:r>
              <a:rPr lang="es-ES" sz="2400" i="1" dirty="0" smtClean="0">
                <a:solidFill>
                  <a:srgbClr val="002060"/>
                </a:solidFill>
                <a:latin typeface="Arial" charset="0"/>
                <a:cs typeface="Arial" charset="0"/>
              </a:rPr>
              <a:t>para que su supervisado encuentre </a:t>
            </a:r>
            <a:r>
              <a:rPr lang="es-ES" sz="2400" b="1" i="1" dirty="0" smtClean="0">
                <a:solidFill>
                  <a:srgbClr val="002060"/>
                </a:solidFill>
                <a:latin typeface="Arial" charset="0"/>
                <a:cs typeface="Arial" charset="0"/>
              </a:rPr>
              <a:t>posibilidades de transformación </a:t>
            </a:r>
            <a:r>
              <a:rPr lang="es-ES" sz="2400" i="1" dirty="0" smtClean="0">
                <a:solidFill>
                  <a:srgbClr val="002060"/>
                </a:solidFill>
                <a:latin typeface="Arial" charset="0"/>
                <a:cs typeface="Arial" charset="0"/>
              </a:rPr>
              <a:t>que , tal vez, teniendo como puerta de entrada su </a:t>
            </a:r>
            <a:r>
              <a:rPr lang="es-ES" sz="2400" b="1" i="1" dirty="0" smtClean="0">
                <a:solidFill>
                  <a:srgbClr val="002060"/>
                </a:solidFill>
                <a:latin typeface="Arial" charset="0"/>
                <a:cs typeface="Arial" charset="0"/>
              </a:rPr>
              <a:t>hacer</a:t>
            </a:r>
            <a:r>
              <a:rPr lang="es-ES" sz="2400" i="1" dirty="0" smtClean="0">
                <a:solidFill>
                  <a:srgbClr val="002060"/>
                </a:solidFill>
                <a:latin typeface="Arial" charset="0"/>
                <a:cs typeface="Arial" charset="0"/>
              </a:rPr>
              <a:t>, él mismo se dirija su más profundo </a:t>
            </a:r>
            <a:r>
              <a:rPr lang="es-ES" sz="2400" b="1" i="1" dirty="0" smtClean="0">
                <a:solidFill>
                  <a:srgbClr val="002060"/>
                </a:solidFill>
                <a:latin typeface="Arial" charset="0"/>
                <a:cs typeface="Arial" charset="0"/>
              </a:rPr>
              <a:t>ser</a:t>
            </a:r>
            <a:r>
              <a:rPr lang="es-ES" sz="2400" i="1" dirty="0" smtClean="0">
                <a:solidFill>
                  <a:srgbClr val="002060"/>
                </a:solidFill>
                <a:latin typeface="Arial" charset="0"/>
                <a:cs typeface="Arial" charset="0"/>
              </a:rPr>
              <a:t>.</a:t>
            </a:r>
            <a:endParaRPr lang="es-ES" sz="2000" b="1" i="1" dirty="0" smtClean="0">
              <a:solidFill>
                <a:srgbClr val="002060"/>
              </a:solidFill>
              <a:latin typeface="Arial" charset="0"/>
              <a:cs typeface="Arial" charset="0"/>
            </a:endParaRPr>
          </a:p>
          <a:p>
            <a:pPr algn="ctr">
              <a:lnSpc>
                <a:spcPct val="150000"/>
              </a:lnSpc>
              <a:defRPr/>
            </a:pPr>
            <a:endParaRPr lang="es-ES" sz="2800" i="1" dirty="0" smtClean="0">
              <a:solidFill>
                <a:srgbClr val="002060"/>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Resultado de imagen para el espejo tiene dos car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21508" name="Picture 4" descr="https://encrypted-tbn0.gstatic.com/images?q=tbn:ANd9GcRP9scMCwLEUyMPjo85f3hrG9kKCM0O5LjyEOFbP6x54TTADSgK"/>
          <p:cNvPicPr>
            <a:picLocks noChangeAspect="1" noChangeArrowheads="1"/>
          </p:cNvPicPr>
          <p:nvPr/>
        </p:nvPicPr>
        <p:blipFill>
          <a:blip r:embed="rId2"/>
          <a:srcRect/>
          <a:stretch>
            <a:fillRect/>
          </a:stretch>
        </p:blipFill>
        <p:spPr bwMode="auto">
          <a:xfrm>
            <a:off x="3018609" y="1633536"/>
            <a:ext cx="5468981" cy="2990851"/>
          </a:xfrm>
          <a:prstGeom prst="rect">
            <a:avLst/>
          </a:prstGeom>
          <a:noFill/>
          <a:ln w="5715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1219200" y="2286000"/>
            <a:ext cx="9956800" cy="1676400"/>
          </a:xfrm>
          <a:prstGeom prst="roundRect">
            <a:avLst>
              <a:gd name="adj" fmla="val 16667"/>
            </a:avLst>
          </a:prstGeom>
          <a:solidFill>
            <a:srgbClr val="55DCD9">
              <a:alpha val="42000"/>
            </a:srgbClr>
          </a:solidFill>
          <a:ln w="9525">
            <a:noFill/>
            <a:round/>
            <a:headEnd/>
            <a:tailEnd/>
          </a:ln>
        </p:spPr>
        <p:txBody>
          <a:bodyPr wrap="none" anchor="ctr"/>
          <a:lstStyle/>
          <a:p>
            <a:endParaRPr lang="es-ES" sz="2000" dirty="0">
              <a:solidFill>
                <a:srgbClr val="002060"/>
              </a:solidFill>
            </a:endParaRPr>
          </a:p>
        </p:txBody>
      </p:sp>
      <p:sp>
        <p:nvSpPr>
          <p:cNvPr id="24581" name="Rectangle 8"/>
          <p:cNvSpPr>
            <a:spLocks noChangeArrowheads="1"/>
          </p:cNvSpPr>
          <p:nvPr/>
        </p:nvSpPr>
        <p:spPr bwMode="auto">
          <a:xfrm>
            <a:off x="4660405" y="2567049"/>
            <a:ext cx="2323072" cy="707886"/>
          </a:xfrm>
          <a:prstGeom prst="rect">
            <a:avLst/>
          </a:prstGeom>
          <a:noFill/>
          <a:ln w="9525">
            <a:noFill/>
            <a:miter lim="800000"/>
            <a:headEnd/>
            <a:tailEnd/>
          </a:ln>
        </p:spPr>
        <p:txBody>
          <a:bodyPr wrap="none">
            <a:spAutoFit/>
          </a:bodyPr>
          <a:lstStyle/>
          <a:p>
            <a:r>
              <a:rPr lang="es-AR" altLang="es-AR" sz="4000" b="1" dirty="0">
                <a:solidFill>
                  <a:srgbClr val="002060"/>
                </a:solidFill>
              </a:rPr>
              <a:t>Ejercicio</a:t>
            </a:r>
            <a:endParaRPr lang="es-ES" altLang="es-AR" sz="4000" b="1" dirty="0">
              <a:solidFill>
                <a:srgbClr val="002060"/>
              </a:solidFill>
            </a:endParaRPr>
          </a:p>
        </p:txBody>
      </p:sp>
      <p:sp>
        <p:nvSpPr>
          <p:cNvPr id="24582" name="Text Box 6"/>
          <p:cNvSpPr txBox="1">
            <a:spLocks noChangeArrowheads="1"/>
          </p:cNvSpPr>
          <p:nvPr/>
        </p:nvSpPr>
        <p:spPr bwMode="auto">
          <a:xfrm>
            <a:off x="5129428" y="3293424"/>
            <a:ext cx="1639508" cy="400110"/>
          </a:xfrm>
          <a:prstGeom prst="rect">
            <a:avLst/>
          </a:prstGeom>
          <a:noFill/>
          <a:ln w="9525">
            <a:noFill/>
            <a:miter lim="800000"/>
            <a:headEnd/>
            <a:tailEnd/>
          </a:ln>
        </p:spPr>
        <p:txBody>
          <a:bodyPr wrap="square">
            <a:spAutoFit/>
          </a:bodyPr>
          <a:lstStyle/>
          <a:p>
            <a:pPr>
              <a:spcBef>
                <a:spcPct val="50000"/>
              </a:spcBef>
            </a:pPr>
            <a:r>
              <a:rPr lang="es-AR" sz="2000" dirty="0" smtClean="0">
                <a:solidFill>
                  <a:srgbClr val="002060"/>
                </a:solidFill>
              </a:rPr>
              <a:t>“El Arca”</a:t>
            </a:r>
            <a:endParaRPr lang="es-AR" sz="2000" dirty="0">
              <a:solidFill>
                <a:srgbClr val="002060"/>
              </a:solidFill>
            </a:endParaRPr>
          </a:p>
        </p:txBody>
      </p:sp>
      <p:pic>
        <p:nvPicPr>
          <p:cNvPr id="24583" name="7 Imagen" descr="writing-hand-silhouette.jpg"/>
          <p:cNvPicPr>
            <a:picLocks noChangeAspect="1"/>
          </p:cNvPicPr>
          <p:nvPr/>
        </p:nvPicPr>
        <p:blipFill>
          <a:blip r:embed="rId2"/>
          <a:srcRect/>
          <a:stretch>
            <a:fillRect/>
          </a:stretch>
        </p:blipFill>
        <p:spPr bwMode="auto">
          <a:xfrm>
            <a:off x="10464800" y="609600"/>
            <a:ext cx="1162051" cy="8715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558838" y="1261844"/>
            <a:ext cx="3352800" cy="369332"/>
          </a:xfrm>
          <a:prstGeom prst="rect">
            <a:avLst/>
          </a:prstGeom>
          <a:noFill/>
          <a:ln w="9525">
            <a:noFill/>
            <a:miter lim="800000"/>
            <a:headEnd/>
            <a:tailEnd/>
          </a:ln>
        </p:spPr>
        <p:txBody>
          <a:bodyPr>
            <a:spAutoFit/>
          </a:bodyPr>
          <a:lstStyle/>
          <a:p>
            <a:pPr>
              <a:spcBef>
                <a:spcPct val="50000"/>
              </a:spcBef>
            </a:pPr>
            <a:r>
              <a:rPr lang="es-AR" b="1" i="1" dirty="0">
                <a:solidFill>
                  <a:schemeClr val="tx2"/>
                </a:solidFill>
              </a:rPr>
              <a:t>EL ARCA </a:t>
            </a:r>
            <a:endParaRPr lang="es-ES" b="1" i="1" dirty="0">
              <a:solidFill>
                <a:schemeClr val="tx2"/>
              </a:solidFill>
            </a:endParaRPr>
          </a:p>
        </p:txBody>
      </p:sp>
      <p:sp>
        <p:nvSpPr>
          <p:cNvPr id="7171" name="Text Box 4"/>
          <p:cNvSpPr txBox="1">
            <a:spLocks noChangeArrowheads="1"/>
          </p:cNvSpPr>
          <p:nvPr/>
        </p:nvSpPr>
        <p:spPr bwMode="auto">
          <a:xfrm>
            <a:off x="1583267" y="2057401"/>
            <a:ext cx="9999133" cy="3939540"/>
          </a:xfrm>
          <a:prstGeom prst="rect">
            <a:avLst/>
          </a:prstGeom>
          <a:noFill/>
          <a:ln w="9525">
            <a:noFill/>
            <a:miter lim="800000"/>
            <a:headEnd/>
            <a:tailEnd/>
          </a:ln>
        </p:spPr>
        <p:txBody>
          <a:bodyPr>
            <a:spAutoFit/>
          </a:bodyPr>
          <a:lstStyle/>
          <a:p>
            <a:pPr>
              <a:spcBef>
                <a:spcPct val="50000"/>
              </a:spcBef>
            </a:pPr>
            <a:r>
              <a:rPr lang="es-AR" sz="2000" b="1" dirty="0">
                <a:solidFill>
                  <a:schemeClr val="tx2"/>
                </a:solidFill>
                <a:cs typeface="Times New Roman" pitchFamily="18" charset="0"/>
              </a:rPr>
              <a:t>El arca ya había encallado en el monte y crecía la ansiedad por salir.</a:t>
            </a:r>
          </a:p>
          <a:p>
            <a:pPr>
              <a:spcBef>
                <a:spcPct val="50000"/>
              </a:spcBef>
            </a:pPr>
            <a:r>
              <a:rPr lang="es-AR" sz="2000" b="1" dirty="0">
                <a:solidFill>
                  <a:schemeClr val="tx2"/>
                </a:solidFill>
                <a:cs typeface="Times New Roman" pitchFamily="18" charset="0"/>
              </a:rPr>
              <a:t> </a:t>
            </a:r>
          </a:p>
          <a:p>
            <a:pPr>
              <a:spcBef>
                <a:spcPct val="50000"/>
              </a:spcBef>
            </a:pPr>
            <a:r>
              <a:rPr lang="es-AR" sz="2000" b="1" dirty="0">
                <a:solidFill>
                  <a:schemeClr val="tx2"/>
                </a:solidFill>
                <a:cs typeface="Times New Roman" pitchFamily="18" charset="0"/>
              </a:rPr>
              <a:t>Noé propuso a los animales discutir lo que habrían de hacer y de inmediato todos los animales se pusieron a hablar al mismo tiempo sin escucharse.</a:t>
            </a:r>
          </a:p>
          <a:p>
            <a:pPr>
              <a:spcBef>
                <a:spcPct val="50000"/>
              </a:spcBef>
            </a:pPr>
            <a:r>
              <a:rPr lang="es-AR" sz="2000" b="1" dirty="0">
                <a:solidFill>
                  <a:schemeClr val="tx2"/>
                </a:solidFill>
                <a:cs typeface="Times New Roman" pitchFamily="18" charset="0"/>
              </a:rPr>
              <a:t> </a:t>
            </a:r>
          </a:p>
          <a:p>
            <a:pPr>
              <a:spcBef>
                <a:spcPct val="50000"/>
              </a:spcBef>
            </a:pPr>
            <a:r>
              <a:rPr lang="es-AR" sz="2000" b="1" dirty="0">
                <a:solidFill>
                  <a:schemeClr val="tx2"/>
                </a:solidFill>
                <a:cs typeface="Times New Roman" pitchFamily="18" charset="0"/>
              </a:rPr>
              <a:t>Noé intentó calmarlos, pero fue inútil a él tampoco lo oían.</a:t>
            </a:r>
          </a:p>
          <a:p>
            <a:pPr>
              <a:spcBef>
                <a:spcPct val="50000"/>
              </a:spcBef>
            </a:pPr>
            <a:r>
              <a:rPr lang="es-AR" sz="2000" b="1" dirty="0">
                <a:solidFill>
                  <a:schemeClr val="tx2"/>
                </a:solidFill>
                <a:cs typeface="Times New Roman" pitchFamily="18" charset="0"/>
              </a:rPr>
              <a:t> </a:t>
            </a:r>
          </a:p>
          <a:p>
            <a:pPr>
              <a:spcBef>
                <a:spcPct val="50000"/>
              </a:spcBef>
            </a:pPr>
            <a:r>
              <a:rPr lang="es-AR" sz="2000" b="1" dirty="0">
                <a:solidFill>
                  <a:schemeClr val="tx2"/>
                </a:solidFill>
                <a:cs typeface="Times New Roman" pitchFamily="18" charset="0"/>
              </a:rPr>
              <a:t>De golpe se sintió el fuerte rugido del león y todos se callaron.</a:t>
            </a:r>
          </a:p>
          <a:p>
            <a:pPr>
              <a:spcBef>
                <a:spcPct val="50000"/>
              </a:spcBef>
            </a:pPr>
            <a:endParaRPr lang="es-ES" sz="2000" b="1" dirty="0">
              <a:solidFill>
                <a:schemeClr val="tx2"/>
              </a:solidFill>
            </a:endParaRPr>
          </a:p>
        </p:txBody>
      </p:sp>
      <p:sp>
        <p:nvSpPr>
          <p:cNvPr id="7172" name="Rectangle 6"/>
          <p:cNvSpPr>
            <a:spLocks noChangeArrowheads="1"/>
          </p:cNvSpPr>
          <p:nvPr/>
        </p:nvSpPr>
        <p:spPr bwMode="auto">
          <a:xfrm>
            <a:off x="4191000" y="1695450"/>
            <a:ext cx="12192000" cy="369332"/>
          </a:xfrm>
          <a:prstGeom prst="rect">
            <a:avLst/>
          </a:prstGeom>
          <a:noFill/>
          <a:ln w="9525">
            <a:noFill/>
            <a:miter lim="800000"/>
            <a:headEnd/>
            <a:tailEnd/>
          </a:ln>
        </p:spPr>
        <p:txBody>
          <a:bodyPr>
            <a:spAutoFit/>
          </a:bodyPr>
          <a:lstStyle/>
          <a:p>
            <a:endParaRPr lang="es-ES" dirty="0"/>
          </a:p>
        </p:txBody>
      </p:sp>
      <p:pic>
        <p:nvPicPr>
          <p:cNvPr id="7173" name="Picture 5" descr="ARCANOE"/>
          <p:cNvPicPr>
            <a:picLocks noChangeAspect="1" noChangeArrowheads="1"/>
          </p:cNvPicPr>
          <p:nvPr/>
        </p:nvPicPr>
        <p:blipFill>
          <a:blip r:embed="rId2"/>
          <a:srcRect/>
          <a:stretch>
            <a:fillRect/>
          </a:stretch>
        </p:blipFill>
        <p:spPr bwMode="auto">
          <a:xfrm>
            <a:off x="9603179" y="4052453"/>
            <a:ext cx="2129641" cy="1937067"/>
          </a:xfrm>
          <a:prstGeom prst="rect">
            <a:avLst/>
          </a:prstGeom>
          <a:noFill/>
          <a:ln w="9525">
            <a:noFill/>
            <a:miter lim="800000"/>
            <a:headEnd/>
            <a:tailEnd/>
          </a:ln>
        </p:spPr>
      </p:pic>
      <p:sp>
        <p:nvSpPr>
          <p:cNvPr id="6" name="Text Box 5"/>
          <p:cNvSpPr txBox="1">
            <a:spLocks noChangeArrowheads="1"/>
          </p:cNvSpPr>
          <p:nvPr/>
        </p:nvSpPr>
        <p:spPr bwMode="auto">
          <a:xfrm>
            <a:off x="3795054" y="121920"/>
            <a:ext cx="4185761" cy="646331"/>
          </a:xfrm>
          <a:prstGeom prst="rect">
            <a:avLst/>
          </a:prstGeom>
          <a:noFill/>
          <a:ln w="9525">
            <a:noFill/>
            <a:miter lim="800000"/>
            <a:headEnd/>
            <a:tailEnd/>
          </a:ln>
        </p:spPr>
        <p:txBody>
          <a:bodyPr wrap="none">
            <a:spAutoFit/>
          </a:bodyPr>
          <a:lstStyle/>
          <a:p>
            <a:r>
              <a:rPr lang="es-AR" sz="3600" dirty="0" smtClean="0">
                <a:solidFill>
                  <a:srgbClr val="000066"/>
                </a:solidFill>
              </a:rPr>
              <a:t>Ejercicio – “El arca”</a:t>
            </a:r>
            <a:endParaRPr lang="es-AR" sz="3600" dirty="0">
              <a:solidFill>
                <a:srgbClr val="000066"/>
              </a:solidFill>
            </a:endParaRPr>
          </a:p>
        </p:txBody>
      </p:sp>
      <p:pic>
        <p:nvPicPr>
          <p:cNvPr id="7" name="7 Imagen" descr="writing-hand-silhouette.jpg"/>
          <p:cNvPicPr>
            <a:picLocks noChangeAspect="1"/>
          </p:cNvPicPr>
          <p:nvPr/>
        </p:nvPicPr>
        <p:blipFill>
          <a:blip r:embed="rId3"/>
          <a:srcRect/>
          <a:stretch>
            <a:fillRect/>
          </a:stretch>
        </p:blipFill>
        <p:spPr bwMode="auto">
          <a:xfrm>
            <a:off x="10464800" y="609600"/>
            <a:ext cx="1162051" cy="8715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1422400" y="1371601"/>
            <a:ext cx="10261600" cy="4093428"/>
          </a:xfrm>
          <a:prstGeom prst="rect">
            <a:avLst/>
          </a:prstGeom>
          <a:noFill/>
          <a:ln w="9525">
            <a:noFill/>
            <a:miter lim="800000"/>
            <a:headEnd/>
            <a:tailEnd/>
          </a:ln>
        </p:spPr>
        <p:txBody>
          <a:bodyPr>
            <a:spAutoFit/>
          </a:bodyPr>
          <a:lstStyle/>
          <a:p>
            <a:r>
              <a:rPr lang="es-AR" sz="2000" i="1" dirty="0">
                <a:solidFill>
                  <a:schemeClr val="tx2"/>
                </a:solidFill>
                <a:latin typeface="Arial" pitchFamily="34" charset="0"/>
                <a:cs typeface="Arial" pitchFamily="34" charset="0"/>
              </a:rPr>
              <a:t>El león - 	No podemos discutir así, ni nos escuchamos ni 			</a:t>
            </a:r>
            <a:endParaRPr lang="es-AR" sz="2000" dirty="0">
              <a:solidFill>
                <a:schemeClr val="tx2"/>
              </a:solidFill>
              <a:latin typeface="Arial" pitchFamily="34" charset="0"/>
              <a:cs typeface="Arial" pitchFamily="34" charset="0"/>
            </a:endParaRPr>
          </a:p>
          <a:p>
            <a:pPr eaLnBrk="0" hangingPunct="0"/>
            <a:r>
              <a:rPr lang="es-AR" sz="2000" i="1" dirty="0">
                <a:solidFill>
                  <a:schemeClr val="tx2"/>
                </a:solidFill>
                <a:latin typeface="Arial" pitchFamily="34" charset="0"/>
                <a:cs typeface="Arial" pitchFamily="34" charset="0"/>
              </a:rPr>
              <a:t>               	podemos hablar si opinamos todos juntos!</a:t>
            </a:r>
            <a:endParaRPr lang="es-AR" sz="2000" dirty="0">
              <a:solidFill>
                <a:schemeClr val="tx2"/>
              </a:solidFill>
              <a:latin typeface="Arial" pitchFamily="34" charset="0"/>
              <a:cs typeface="Arial" pitchFamily="34" charset="0"/>
            </a:endParaRPr>
          </a:p>
          <a:p>
            <a:pPr eaLnBrk="0" hangingPunct="0"/>
            <a:r>
              <a:rPr lang="es-AR" sz="2000" i="1" dirty="0">
                <a:solidFill>
                  <a:schemeClr val="tx2"/>
                </a:solidFill>
                <a:latin typeface="Arial" pitchFamily="34" charset="0"/>
                <a:cs typeface="Arial" pitchFamily="34" charset="0"/>
              </a:rPr>
              <a:t> </a:t>
            </a:r>
            <a:endParaRPr lang="es-AR" sz="2000" dirty="0">
              <a:solidFill>
                <a:schemeClr val="tx2"/>
              </a:solidFill>
              <a:latin typeface="Arial" pitchFamily="34" charset="0"/>
              <a:cs typeface="Arial" pitchFamily="34" charset="0"/>
            </a:endParaRPr>
          </a:p>
          <a:p>
            <a:pPr eaLnBrk="0" hangingPunct="0"/>
            <a:r>
              <a:rPr lang="es-AR" sz="2000" dirty="0">
                <a:solidFill>
                  <a:schemeClr val="tx2"/>
                </a:solidFill>
                <a:latin typeface="Arial" pitchFamily="34" charset="0"/>
                <a:cs typeface="Arial" pitchFamily="34" charset="0"/>
              </a:rPr>
              <a:t>Al ver el éxito del león, Noé propuso que fuera él quien dirija la reunión.</a:t>
            </a:r>
          </a:p>
          <a:p>
            <a:pPr eaLnBrk="0" hangingPunct="0"/>
            <a:r>
              <a:rPr lang="es-AR" sz="2000" dirty="0">
                <a:solidFill>
                  <a:schemeClr val="tx2"/>
                </a:solidFill>
                <a:latin typeface="Arial" pitchFamily="34" charset="0"/>
                <a:cs typeface="Arial" pitchFamily="34" charset="0"/>
              </a:rPr>
              <a:t> </a:t>
            </a:r>
          </a:p>
          <a:p>
            <a:pPr eaLnBrk="0" hangingPunct="0"/>
            <a:r>
              <a:rPr lang="es-AR" sz="2000" i="1" dirty="0">
                <a:solidFill>
                  <a:schemeClr val="tx2"/>
                </a:solidFill>
                <a:latin typeface="Arial" pitchFamily="34" charset="0"/>
                <a:cs typeface="Arial" pitchFamily="34" charset="0"/>
              </a:rPr>
              <a:t>El león - 	Bien, escucho opiniones.</a:t>
            </a:r>
            <a:endParaRPr lang="es-AR" sz="2000" dirty="0">
              <a:solidFill>
                <a:schemeClr val="tx2"/>
              </a:solidFill>
              <a:latin typeface="Arial" pitchFamily="34" charset="0"/>
              <a:cs typeface="Arial" pitchFamily="34" charset="0"/>
            </a:endParaRPr>
          </a:p>
          <a:p>
            <a:pPr eaLnBrk="0" hangingPunct="0"/>
            <a:r>
              <a:rPr lang="es-AR" sz="2000" i="1" dirty="0">
                <a:solidFill>
                  <a:schemeClr val="tx2"/>
                </a:solidFill>
                <a:latin typeface="Arial" pitchFamily="34" charset="0"/>
                <a:cs typeface="Arial" pitchFamily="34" charset="0"/>
              </a:rPr>
              <a:t> </a:t>
            </a:r>
            <a:endParaRPr lang="es-AR" sz="2000" dirty="0">
              <a:solidFill>
                <a:schemeClr val="tx2"/>
              </a:solidFill>
              <a:latin typeface="Arial" pitchFamily="34" charset="0"/>
              <a:cs typeface="Arial" pitchFamily="34" charset="0"/>
            </a:endParaRPr>
          </a:p>
          <a:p>
            <a:pPr eaLnBrk="0" hangingPunct="0"/>
            <a:r>
              <a:rPr lang="es-AR" sz="2000" dirty="0">
                <a:solidFill>
                  <a:schemeClr val="tx2"/>
                </a:solidFill>
                <a:latin typeface="Arial" pitchFamily="34" charset="0"/>
                <a:cs typeface="Arial" pitchFamily="34" charset="0"/>
              </a:rPr>
              <a:t>Dos minutos después todos los animales estaban hablando al mismo tiempo.</a:t>
            </a:r>
          </a:p>
          <a:p>
            <a:pPr eaLnBrk="0" hangingPunct="0"/>
            <a:r>
              <a:rPr lang="es-AR" sz="2000" dirty="0">
                <a:solidFill>
                  <a:schemeClr val="tx2"/>
                </a:solidFill>
                <a:latin typeface="Arial" pitchFamily="34" charset="0"/>
                <a:cs typeface="Arial" pitchFamily="34" charset="0"/>
              </a:rPr>
              <a:t> </a:t>
            </a:r>
          </a:p>
          <a:p>
            <a:pPr eaLnBrk="0" hangingPunct="0"/>
            <a:r>
              <a:rPr lang="es-AR" sz="2000" i="1" dirty="0">
                <a:solidFill>
                  <a:schemeClr val="tx2"/>
                </a:solidFill>
                <a:latin typeface="Arial" pitchFamily="34" charset="0"/>
                <a:cs typeface="Arial" pitchFamily="34" charset="0"/>
              </a:rPr>
              <a:t>El león - 	(gritando) Basta, así no vamos a ninguna parte.</a:t>
            </a:r>
            <a:endParaRPr lang="es-AR" sz="2000" dirty="0">
              <a:solidFill>
                <a:schemeClr val="tx2"/>
              </a:solidFill>
              <a:latin typeface="Arial" pitchFamily="34" charset="0"/>
              <a:cs typeface="Arial" pitchFamily="34" charset="0"/>
            </a:endParaRPr>
          </a:p>
          <a:p>
            <a:pPr eaLnBrk="0" hangingPunct="0"/>
            <a:r>
              <a:rPr lang="es-AR" sz="2000" i="1" dirty="0">
                <a:solidFill>
                  <a:schemeClr val="tx2"/>
                </a:solidFill>
                <a:latin typeface="Arial" pitchFamily="34" charset="0"/>
                <a:cs typeface="Arial" pitchFamily="34" charset="0"/>
              </a:rPr>
              <a:t>		(logrando un nuevo silencio). Propongo 	que se 			</a:t>
            </a:r>
            <a:r>
              <a:rPr lang="es-AR" sz="2000" i="1" dirty="0" smtClean="0">
                <a:solidFill>
                  <a:schemeClr val="tx2"/>
                </a:solidFill>
                <a:latin typeface="Arial" pitchFamily="34" charset="0"/>
                <a:cs typeface="Arial" pitchFamily="34" charset="0"/>
              </a:rPr>
              <a:t>			nombren </a:t>
            </a:r>
            <a:r>
              <a:rPr lang="es-AR" sz="2000" i="1" dirty="0">
                <a:solidFill>
                  <a:schemeClr val="tx2"/>
                </a:solidFill>
                <a:latin typeface="Arial" pitchFamily="34" charset="0"/>
                <a:cs typeface="Arial" pitchFamily="34" charset="0"/>
              </a:rPr>
              <a:t>delegados para discutir el caso.</a:t>
            </a:r>
            <a:endParaRPr lang="es-AR" sz="2000" dirty="0">
              <a:solidFill>
                <a:schemeClr val="tx2"/>
              </a:solidFill>
              <a:latin typeface="Arial" pitchFamily="34" charset="0"/>
              <a:cs typeface="Arial" pitchFamily="34" charset="0"/>
            </a:endParaRPr>
          </a:p>
          <a:p>
            <a:pPr eaLnBrk="0" hangingPunct="0"/>
            <a:endParaRPr lang="es-AR" sz="2000" dirty="0">
              <a:solidFill>
                <a:schemeClr val="tx2"/>
              </a:solidFill>
              <a:latin typeface="Arial" pitchFamily="34" charset="0"/>
              <a:cs typeface="Arial" pitchFamily="34" charset="0"/>
            </a:endParaRPr>
          </a:p>
        </p:txBody>
      </p:sp>
      <p:pic>
        <p:nvPicPr>
          <p:cNvPr id="8195" name="Picture 7" descr="AN00023A"/>
          <p:cNvPicPr>
            <a:picLocks noChangeAspect="1" noChangeArrowheads="1"/>
          </p:cNvPicPr>
          <p:nvPr/>
        </p:nvPicPr>
        <p:blipFill>
          <a:blip r:embed="rId2"/>
          <a:srcRect/>
          <a:stretch>
            <a:fillRect/>
          </a:stretch>
        </p:blipFill>
        <p:spPr bwMode="auto">
          <a:xfrm>
            <a:off x="9455399" y="4738254"/>
            <a:ext cx="1956788" cy="2008869"/>
          </a:xfrm>
          <a:prstGeom prst="rect">
            <a:avLst/>
          </a:prstGeom>
          <a:noFill/>
          <a:ln w="9525">
            <a:noFill/>
            <a:miter lim="800000"/>
            <a:headEnd/>
            <a:tailEnd/>
          </a:ln>
        </p:spPr>
      </p:pic>
      <p:pic>
        <p:nvPicPr>
          <p:cNvPr id="5" name="7 Imagen" descr="writing-hand-silhouette.jpg"/>
          <p:cNvPicPr>
            <a:picLocks noChangeAspect="1"/>
          </p:cNvPicPr>
          <p:nvPr/>
        </p:nvPicPr>
        <p:blipFill>
          <a:blip r:embed="rId3"/>
          <a:srcRect/>
          <a:stretch>
            <a:fillRect/>
          </a:stretch>
        </p:blipFill>
        <p:spPr bwMode="auto">
          <a:xfrm>
            <a:off x="10602437" y="241465"/>
            <a:ext cx="1162051" cy="871538"/>
          </a:xfrm>
          <a:prstGeom prst="rect">
            <a:avLst/>
          </a:prstGeom>
          <a:noFill/>
          <a:ln w="9525">
            <a:noFill/>
            <a:miter lim="800000"/>
            <a:headEnd/>
            <a:tailEnd/>
          </a:ln>
        </p:spPr>
      </p:pic>
      <p:sp>
        <p:nvSpPr>
          <p:cNvPr id="6" name="Text Box 5"/>
          <p:cNvSpPr txBox="1">
            <a:spLocks noChangeArrowheads="1"/>
          </p:cNvSpPr>
          <p:nvPr/>
        </p:nvSpPr>
        <p:spPr bwMode="auto">
          <a:xfrm>
            <a:off x="3795054" y="60960"/>
            <a:ext cx="4185761" cy="646331"/>
          </a:xfrm>
          <a:prstGeom prst="rect">
            <a:avLst/>
          </a:prstGeom>
          <a:noFill/>
          <a:ln w="9525">
            <a:noFill/>
            <a:miter lim="800000"/>
            <a:headEnd/>
            <a:tailEnd/>
          </a:ln>
        </p:spPr>
        <p:txBody>
          <a:bodyPr wrap="none">
            <a:spAutoFit/>
          </a:bodyPr>
          <a:lstStyle/>
          <a:p>
            <a:r>
              <a:rPr lang="es-AR" sz="3600" dirty="0" smtClean="0">
                <a:solidFill>
                  <a:srgbClr val="000066"/>
                </a:solidFill>
              </a:rPr>
              <a:t>Ejercicio – “El arca”</a:t>
            </a:r>
            <a:endParaRPr lang="es-AR" sz="3600" dirty="0">
              <a:solidFill>
                <a:srgbClr val="000066"/>
              </a:solidFill>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1524000" y="1600201"/>
            <a:ext cx="10160000" cy="3785652"/>
          </a:xfrm>
          <a:prstGeom prst="rect">
            <a:avLst/>
          </a:prstGeom>
          <a:noFill/>
          <a:ln w="9525">
            <a:noFill/>
            <a:miter lim="800000"/>
            <a:headEnd/>
            <a:tailEnd/>
          </a:ln>
        </p:spPr>
        <p:txBody>
          <a:bodyPr>
            <a:spAutoFit/>
          </a:bodyPr>
          <a:lstStyle/>
          <a:p>
            <a:r>
              <a:rPr lang="es-AR" sz="2000" dirty="0">
                <a:solidFill>
                  <a:schemeClr val="tx2"/>
                </a:solidFill>
                <a:latin typeface="Arial" pitchFamily="34" charset="0"/>
                <a:cs typeface="Arial" pitchFamily="34" charset="0"/>
              </a:rPr>
              <a:t>Hubo un murmullo de asentamiento.</a:t>
            </a:r>
          </a:p>
          <a:p>
            <a:pPr eaLnBrk="0" hangingPunct="0"/>
            <a:r>
              <a:rPr lang="es-AR" sz="2000" dirty="0">
                <a:solidFill>
                  <a:schemeClr val="tx2"/>
                </a:solidFill>
                <a:latin typeface="Arial" pitchFamily="34" charset="0"/>
                <a:cs typeface="Arial" pitchFamily="34" charset="0"/>
              </a:rPr>
              <a:t> </a:t>
            </a:r>
          </a:p>
          <a:p>
            <a:pPr eaLnBrk="0" hangingPunct="0">
              <a:buClr>
                <a:schemeClr val="bg2"/>
              </a:buClr>
              <a:buFont typeface="Wingdings" pitchFamily="2" charset="2"/>
              <a:buChar char="v"/>
            </a:pPr>
            <a:r>
              <a:rPr lang="es-AR" sz="2000" dirty="0">
                <a:solidFill>
                  <a:schemeClr val="tx2"/>
                </a:solidFill>
                <a:latin typeface="Arial" pitchFamily="34" charset="0"/>
                <a:cs typeface="Arial" pitchFamily="34" charset="0"/>
              </a:rPr>
              <a:t>  Los pájaros que estaban por arriba eligieron a la lechuza como su delegada.</a:t>
            </a:r>
          </a:p>
          <a:p>
            <a:pPr eaLnBrk="0" hangingPunct="0">
              <a:buClr>
                <a:schemeClr val="bg2"/>
              </a:buClr>
              <a:buFont typeface="Wingdings" pitchFamily="2" charset="2"/>
              <a:buNone/>
            </a:pPr>
            <a:r>
              <a:rPr lang="es-AR" sz="2000" dirty="0">
                <a:solidFill>
                  <a:schemeClr val="tx2"/>
                </a:solidFill>
                <a:latin typeface="Arial" pitchFamily="34" charset="0"/>
                <a:cs typeface="Arial" pitchFamily="34" charset="0"/>
              </a:rPr>
              <a:t> </a:t>
            </a:r>
          </a:p>
          <a:p>
            <a:pPr eaLnBrk="0" hangingPunct="0">
              <a:buClr>
                <a:schemeClr val="bg2"/>
              </a:buClr>
              <a:buFont typeface="Wingdings" pitchFamily="2" charset="2"/>
              <a:buChar char="v"/>
            </a:pPr>
            <a:r>
              <a:rPr lang="es-AR" sz="2000" dirty="0">
                <a:solidFill>
                  <a:schemeClr val="tx2"/>
                </a:solidFill>
                <a:latin typeface="Arial" pitchFamily="34" charset="0"/>
                <a:cs typeface="Arial" pitchFamily="34" charset="0"/>
              </a:rPr>
              <a:t>  Los grandes animales que estaban en el fondo eligieron al hipopótamo.</a:t>
            </a:r>
          </a:p>
          <a:p>
            <a:pPr eaLnBrk="0" hangingPunct="0">
              <a:buClr>
                <a:schemeClr val="bg2"/>
              </a:buClr>
              <a:buFont typeface="Wingdings" pitchFamily="2" charset="2"/>
              <a:buNone/>
            </a:pPr>
            <a:r>
              <a:rPr lang="es-AR" sz="2000" dirty="0">
                <a:solidFill>
                  <a:schemeClr val="tx2"/>
                </a:solidFill>
                <a:latin typeface="Arial" pitchFamily="34" charset="0"/>
                <a:cs typeface="Arial" pitchFamily="34" charset="0"/>
              </a:rPr>
              <a:t> </a:t>
            </a:r>
          </a:p>
          <a:p>
            <a:pPr eaLnBrk="0" hangingPunct="0">
              <a:buClr>
                <a:schemeClr val="bg2"/>
              </a:buClr>
              <a:buFont typeface="Wingdings" pitchFamily="2" charset="2"/>
              <a:buChar char="v"/>
            </a:pPr>
            <a:r>
              <a:rPr lang="es-AR" sz="2000" dirty="0">
                <a:solidFill>
                  <a:schemeClr val="tx2"/>
                </a:solidFill>
                <a:latin typeface="Arial" pitchFamily="34" charset="0"/>
                <a:cs typeface="Arial" pitchFamily="34" charset="0"/>
              </a:rPr>
              <a:t>  El caballo fue elegido por los que estaban en el centro del arca.</a:t>
            </a:r>
          </a:p>
          <a:p>
            <a:pPr eaLnBrk="0" hangingPunct="0">
              <a:buClr>
                <a:schemeClr val="bg2"/>
              </a:buClr>
              <a:buFont typeface="Wingdings" pitchFamily="2" charset="2"/>
              <a:buNone/>
            </a:pPr>
            <a:r>
              <a:rPr lang="es-AR" sz="2000" dirty="0">
                <a:solidFill>
                  <a:schemeClr val="tx2"/>
                </a:solidFill>
                <a:latin typeface="Arial" pitchFamily="34" charset="0"/>
                <a:cs typeface="Arial" pitchFamily="34" charset="0"/>
              </a:rPr>
              <a:t> </a:t>
            </a:r>
          </a:p>
          <a:p>
            <a:pPr eaLnBrk="0" hangingPunct="0">
              <a:buClr>
                <a:schemeClr val="bg2"/>
              </a:buClr>
              <a:buFont typeface="Wingdings" pitchFamily="2" charset="2"/>
              <a:buChar char="v"/>
            </a:pPr>
            <a:r>
              <a:rPr lang="es-AR" sz="2000" dirty="0">
                <a:solidFill>
                  <a:schemeClr val="tx2"/>
                </a:solidFill>
                <a:latin typeface="Arial" pitchFamily="34" charset="0"/>
                <a:cs typeface="Arial" pitchFamily="34" charset="0"/>
              </a:rPr>
              <a:t>  Los de la proa eligieron al mono.</a:t>
            </a:r>
          </a:p>
          <a:p>
            <a:pPr eaLnBrk="0" hangingPunct="0">
              <a:buClr>
                <a:schemeClr val="bg2"/>
              </a:buClr>
              <a:buFont typeface="Wingdings" pitchFamily="2" charset="2"/>
              <a:buNone/>
            </a:pPr>
            <a:r>
              <a:rPr lang="es-AR" sz="2000" dirty="0">
                <a:solidFill>
                  <a:schemeClr val="tx2"/>
                </a:solidFill>
                <a:latin typeface="Arial" pitchFamily="34" charset="0"/>
                <a:cs typeface="Arial" pitchFamily="34" charset="0"/>
              </a:rPr>
              <a:t> </a:t>
            </a:r>
          </a:p>
          <a:p>
            <a:pPr eaLnBrk="0" hangingPunct="0">
              <a:buClr>
                <a:schemeClr val="bg2"/>
              </a:buClr>
              <a:buFont typeface="Wingdings" pitchFamily="2" charset="2"/>
              <a:buChar char="v"/>
            </a:pPr>
            <a:r>
              <a:rPr lang="es-AR" sz="2000" dirty="0">
                <a:solidFill>
                  <a:schemeClr val="tx2"/>
                </a:solidFill>
                <a:latin typeface="Arial" pitchFamily="34" charset="0"/>
                <a:cs typeface="Arial" pitchFamily="34" charset="0"/>
              </a:rPr>
              <a:t>  Y los de la popa al perro.</a:t>
            </a:r>
          </a:p>
          <a:p>
            <a:pPr eaLnBrk="0" hangingPunct="0">
              <a:buClr>
                <a:schemeClr val="bg2"/>
              </a:buClr>
              <a:buFont typeface="Wingdings" pitchFamily="2" charset="2"/>
              <a:buChar char="v"/>
            </a:pPr>
            <a:endParaRPr lang="es-AR" sz="2000" dirty="0">
              <a:solidFill>
                <a:schemeClr val="tx2"/>
              </a:solidFill>
              <a:latin typeface="Arial" pitchFamily="34" charset="0"/>
              <a:cs typeface="Arial" pitchFamily="34" charset="0"/>
            </a:endParaRPr>
          </a:p>
        </p:txBody>
      </p:sp>
      <p:pic>
        <p:nvPicPr>
          <p:cNvPr id="9219" name="Picture 5" descr="AN01350A"/>
          <p:cNvPicPr>
            <a:picLocks noChangeAspect="1" noChangeArrowheads="1"/>
          </p:cNvPicPr>
          <p:nvPr/>
        </p:nvPicPr>
        <p:blipFill>
          <a:blip r:embed="rId2"/>
          <a:srcRect/>
          <a:stretch>
            <a:fillRect/>
          </a:stretch>
        </p:blipFill>
        <p:spPr bwMode="auto">
          <a:xfrm>
            <a:off x="10554208" y="3429001"/>
            <a:ext cx="1219200" cy="703263"/>
          </a:xfrm>
          <a:prstGeom prst="rect">
            <a:avLst/>
          </a:prstGeom>
          <a:noFill/>
          <a:ln w="9525">
            <a:noFill/>
            <a:miter lim="800000"/>
            <a:headEnd/>
            <a:tailEnd/>
          </a:ln>
        </p:spPr>
      </p:pic>
      <p:pic>
        <p:nvPicPr>
          <p:cNvPr id="9220" name="Picture 6" descr="AN01508_"/>
          <p:cNvPicPr>
            <a:picLocks noChangeAspect="1" noChangeArrowheads="1"/>
          </p:cNvPicPr>
          <p:nvPr/>
        </p:nvPicPr>
        <p:blipFill>
          <a:blip r:embed="rId3"/>
          <a:srcRect/>
          <a:stretch>
            <a:fillRect/>
          </a:stretch>
        </p:blipFill>
        <p:spPr bwMode="auto">
          <a:xfrm>
            <a:off x="7518400" y="1319214"/>
            <a:ext cx="1625600" cy="827087"/>
          </a:xfrm>
          <a:prstGeom prst="rect">
            <a:avLst/>
          </a:prstGeom>
          <a:noFill/>
          <a:ln w="9525">
            <a:noFill/>
            <a:miter lim="800000"/>
            <a:headEnd/>
            <a:tailEnd/>
          </a:ln>
        </p:spPr>
      </p:pic>
      <p:pic>
        <p:nvPicPr>
          <p:cNvPr id="9221" name="Picture 7" descr="AN02479_"/>
          <p:cNvPicPr>
            <a:picLocks noChangeAspect="1" noChangeArrowheads="1"/>
          </p:cNvPicPr>
          <p:nvPr/>
        </p:nvPicPr>
        <p:blipFill>
          <a:blip r:embed="rId4"/>
          <a:srcRect/>
          <a:stretch>
            <a:fillRect/>
          </a:stretch>
        </p:blipFill>
        <p:spPr bwMode="auto">
          <a:xfrm>
            <a:off x="304800" y="3733801"/>
            <a:ext cx="1219200" cy="817563"/>
          </a:xfrm>
          <a:prstGeom prst="rect">
            <a:avLst/>
          </a:prstGeom>
          <a:noFill/>
          <a:ln w="9525">
            <a:noFill/>
            <a:miter lim="800000"/>
            <a:headEnd/>
            <a:tailEnd/>
          </a:ln>
        </p:spPr>
      </p:pic>
      <p:pic>
        <p:nvPicPr>
          <p:cNvPr id="9222" name="Picture 9" descr="AN02350_"/>
          <p:cNvPicPr>
            <a:picLocks noChangeAspect="1" noChangeArrowheads="1"/>
          </p:cNvPicPr>
          <p:nvPr/>
        </p:nvPicPr>
        <p:blipFill>
          <a:blip r:embed="rId5"/>
          <a:srcRect/>
          <a:stretch>
            <a:fillRect/>
          </a:stretch>
        </p:blipFill>
        <p:spPr bwMode="auto">
          <a:xfrm>
            <a:off x="4669537" y="5138929"/>
            <a:ext cx="1282700" cy="982663"/>
          </a:xfrm>
          <a:prstGeom prst="rect">
            <a:avLst/>
          </a:prstGeom>
          <a:noFill/>
          <a:ln w="9525">
            <a:noFill/>
            <a:miter lim="800000"/>
            <a:headEnd/>
            <a:tailEnd/>
          </a:ln>
        </p:spPr>
      </p:pic>
      <p:pic>
        <p:nvPicPr>
          <p:cNvPr id="9223" name="Picture 10" descr="AN02557_"/>
          <p:cNvPicPr>
            <a:picLocks noChangeAspect="1" noChangeArrowheads="1"/>
          </p:cNvPicPr>
          <p:nvPr/>
        </p:nvPicPr>
        <p:blipFill>
          <a:blip r:embed="rId6"/>
          <a:srcRect/>
          <a:stretch>
            <a:fillRect/>
          </a:stretch>
        </p:blipFill>
        <p:spPr bwMode="auto">
          <a:xfrm>
            <a:off x="7213600" y="4245864"/>
            <a:ext cx="2032000" cy="939800"/>
          </a:xfrm>
          <a:prstGeom prst="rect">
            <a:avLst/>
          </a:prstGeom>
          <a:noFill/>
          <a:ln w="9525">
            <a:noFill/>
            <a:miter lim="800000"/>
            <a:headEnd/>
            <a:tailEnd/>
          </a:ln>
        </p:spPr>
      </p:pic>
      <p:sp>
        <p:nvSpPr>
          <p:cNvPr id="9" name="Text Box 5"/>
          <p:cNvSpPr txBox="1">
            <a:spLocks noChangeArrowheads="1"/>
          </p:cNvSpPr>
          <p:nvPr/>
        </p:nvSpPr>
        <p:spPr bwMode="auto">
          <a:xfrm>
            <a:off x="3795054" y="48768"/>
            <a:ext cx="4185761" cy="646331"/>
          </a:xfrm>
          <a:prstGeom prst="rect">
            <a:avLst/>
          </a:prstGeom>
          <a:noFill/>
          <a:ln w="9525">
            <a:noFill/>
            <a:miter lim="800000"/>
            <a:headEnd/>
            <a:tailEnd/>
          </a:ln>
        </p:spPr>
        <p:txBody>
          <a:bodyPr wrap="none">
            <a:spAutoFit/>
          </a:bodyPr>
          <a:lstStyle/>
          <a:p>
            <a:r>
              <a:rPr lang="es-AR" sz="3600" dirty="0" smtClean="0">
                <a:solidFill>
                  <a:srgbClr val="000066"/>
                </a:solidFill>
              </a:rPr>
              <a:t>Ejercicio – “El arca”</a:t>
            </a:r>
            <a:endParaRPr lang="es-AR" sz="3600" dirty="0">
              <a:solidFill>
                <a:srgbClr val="000066"/>
              </a:solidFill>
            </a:endParaRPr>
          </a:p>
        </p:txBody>
      </p:sp>
      <p:pic>
        <p:nvPicPr>
          <p:cNvPr id="10" name="7 Imagen" descr="writing-hand-silhouette.jpg"/>
          <p:cNvPicPr>
            <a:picLocks noChangeAspect="1"/>
          </p:cNvPicPr>
          <p:nvPr/>
        </p:nvPicPr>
        <p:blipFill>
          <a:blip r:embed="rId7"/>
          <a:srcRect/>
          <a:stretch>
            <a:fillRect/>
          </a:stretch>
        </p:blipFill>
        <p:spPr bwMode="auto">
          <a:xfrm>
            <a:off x="10602437" y="241465"/>
            <a:ext cx="1162051" cy="8715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ChangeArrowheads="1"/>
          </p:cNvSpPr>
          <p:nvPr/>
        </p:nvSpPr>
        <p:spPr bwMode="auto">
          <a:xfrm>
            <a:off x="963168" y="1636777"/>
            <a:ext cx="2536770" cy="1277938"/>
          </a:xfrm>
          <a:prstGeom prst="rect">
            <a:avLst/>
          </a:prstGeom>
          <a:noFill/>
          <a:ln w="9525">
            <a:noFill/>
            <a:miter lim="800000"/>
            <a:headEnd/>
            <a:tailEnd/>
          </a:ln>
        </p:spPr>
        <p:txBody>
          <a:bodyPr/>
          <a:lstStyle/>
          <a:p>
            <a:r>
              <a:rPr lang="es-AR" sz="2000" i="1" dirty="0">
                <a:solidFill>
                  <a:schemeClr val="tx2"/>
                </a:solidFill>
                <a:latin typeface="Arial" pitchFamily="34" charset="0"/>
                <a:cs typeface="Arial" pitchFamily="34" charset="0"/>
              </a:rPr>
              <a:t>El perro:</a:t>
            </a:r>
            <a:endParaRPr lang="es-AR" sz="2000" dirty="0">
              <a:solidFill>
                <a:schemeClr val="tx2"/>
              </a:solidFill>
              <a:latin typeface="Arial" pitchFamily="34" charset="0"/>
              <a:cs typeface="Arial" pitchFamily="34" charset="0"/>
            </a:endParaRPr>
          </a:p>
          <a:p>
            <a:pPr eaLnBrk="0" hangingPunct="0"/>
            <a:endParaRPr lang="es-AR" sz="2000" dirty="0">
              <a:solidFill>
                <a:schemeClr val="tx2"/>
              </a:solidFill>
              <a:latin typeface="Arial" pitchFamily="34" charset="0"/>
              <a:cs typeface="Arial" pitchFamily="34" charset="0"/>
            </a:endParaRPr>
          </a:p>
        </p:txBody>
      </p:sp>
      <p:sp>
        <p:nvSpPr>
          <p:cNvPr id="10245" name="Rectangle 4"/>
          <p:cNvSpPr>
            <a:spLocks noChangeArrowheads="1"/>
          </p:cNvSpPr>
          <p:nvPr/>
        </p:nvSpPr>
        <p:spPr bwMode="auto">
          <a:xfrm>
            <a:off x="3499938" y="1636777"/>
            <a:ext cx="8131230" cy="1277938"/>
          </a:xfrm>
          <a:prstGeom prst="rect">
            <a:avLst/>
          </a:prstGeom>
          <a:noFill/>
          <a:ln w="9525">
            <a:noFill/>
            <a:miter lim="800000"/>
            <a:headEnd/>
            <a:tailEnd/>
          </a:ln>
        </p:spPr>
        <p:txBody>
          <a:bodyPr/>
          <a:lstStyle/>
          <a:p>
            <a:r>
              <a:rPr lang="es-AR" sz="2000" dirty="0">
                <a:solidFill>
                  <a:schemeClr val="tx2"/>
                </a:solidFill>
                <a:latin typeface="Arial" pitchFamily="34" charset="0"/>
                <a:cs typeface="Arial" pitchFamily="34" charset="0"/>
              </a:rPr>
              <a:t>- Siento sobre nosotros una gran responsabilidad, estoy muy emocionado y muy comprometido con la decisión que tomemos.</a:t>
            </a:r>
          </a:p>
          <a:p>
            <a:pPr eaLnBrk="0" hangingPunct="0"/>
            <a:r>
              <a:rPr lang="es-AR" sz="2000" dirty="0">
                <a:solidFill>
                  <a:schemeClr val="tx2"/>
                </a:solidFill>
                <a:latin typeface="Arial" pitchFamily="34" charset="0"/>
                <a:cs typeface="Arial" pitchFamily="34" charset="0"/>
              </a:rPr>
              <a:t> </a:t>
            </a:r>
          </a:p>
          <a:p>
            <a:pPr eaLnBrk="0" hangingPunct="0"/>
            <a:endParaRPr lang="es-AR" sz="2000" dirty="0">
              <a:solidFill>
                <a:schemeClr val="tx2"/>
              </a:solidFill>
              <a:latin typeface="Arial" pitchFamily="34" charset="0"/>
              <a:cs typeface="Arial" pitchFamily="34" charset="0"/>
            </a:endParaRPr>
          </a:p>
        </p:txBody>
      </p:sp>
      <p:sp>
        <p:nvSpPr>
          <p:cNvPr id="10246" name="Rectangle 5"/>
          <p:cNvSpPr>
            <a:spLocks noChangeArrowheads="1"/>
          </p:cNvSpPr>
          <p:nvPr/>
        </p:nvSpPr>
        <p:spPr bwMode="auto">
          <a:xfrm>
            <a:off x="963168" y="2914715"/>
            <a:ext cx="2536770" cy="1277938"/>
          </a:xfrm>
          <a:prstGeom prst="rect">
            <a:avLst/>
          </a:prstGeom>
          <a:noFill/>
          <a:ln w="9525">
            <a:noFill/>
            <a:miter lim="800000"/>
            <a:headEnd/>
            <a:tailEnd/>
          </a:ln>
        </p:spPr>
        <p:txBody>
          <a:bodyPr/>
          <a:lstStyle/>
          <a:p>
            <a:r>
              <a:rPr lang="es-AR" sz="2000" i="1" dirty="0">
                <a:solidFill>
                  <a:schemeClr val="tx2"/>
                </a:solidFill>
                <a:latin typeface="Arial" pitchFamily="34" charset="0"/>
                <a:cs typeface="Arial" pitchFamily="34" charset="0"/>
              </a:rPr>
              <a:t>El caballo:</a:t>
            </a:r>
            <a:endParaRPr lang="es-AR" sz="2000" dirty="0">
              <a:solidFill>
                <a:schemeClr val="tx2"/>
              </a:solidFill>
              <a:latin typeface="Arial" pitchFamily="34" charset="0"/>
              <a:cs typeface="Arial" pitchFamily="34" charset="0"/>
            </a:endParaRPr>
          </a:p>
          <a:p>
            <a:pPr eaLnBrk="0" hangingPunct="0"/>
            <a:endParaRPr lang="es-AR" sz="2000" dirty="0">
              <a:solidFill>
                <a:schemeClr val="tx2"/>
              </a:solidFill>
              <a:latin typeface="Arial" pitchFamily="34" charset="0"/>
              <a:cs typeface="Arial" pitchFamily="34" charset="0"/>
            </a:endParaRPr>
          </a:p>
        </p:txBody>
      </p:sp>
      <p:sp>
        <p:nvSpPr>
          <p:cNvPr id="10247" name="Rectangle 6"/>
          <p:cNvSpPr>
            <a:spLocks noChangeArrowheads="1"/>
          </p:cNvSpPr>
          <p:nvPr/>
        </p:nvSpPr>
        <p:spPr bwMode="auto">
          <a:xfrm>
            <a:off x="3499938" y="2914715"/>
            <a:ext cx="8131230" cy="1277938"/>
          </a:xfrm>
          <a:prstGeom prst="rect">
            <a:avLst/>
          </a:prstGeom>
          <a:noFill/>
          <a:ln w="9525">
            <a:noFill/>
            <a:miter lim="800000"/>
            <a:headEnd/>
            <a:tailEnd/>
          </a:ln>
        </p:spPr>
        <p:txBody>
          <a:bodyPr/>
          <a:lstStyle/>
          <a:p>
            <a:r>
              <a:rPr lang="es-AR" sz="2000" dirty="0">
                <a:solidFill>
                  <a:schemeClr val="tx2"/>
                </a:solidFill>
                <a:latin typeface="Arial" pitchFamily="34" charset="0"/>
                <a:cs typeface="Arial" pitchFamily="34" charset="0"/>
              </a:rPr>
              <a:t>- Es necesario salir y podemos hacerlo. Seamos simples y prácticos, vamos para adelante, todo saldrá bien con nuestro trabajo y esfuerzo!</a:t>
            </a:r>
          </a:p>
          <a:p>
            <a:pPr eaLnBrk="0" hangingPunct="0"/>
            <a:r>
              <a:rPr lang="es-AR" sz="2000" dirty="0">
                <a:solidFill>
                  <a:schemeClr val="tx2"/>
                </a:solidFill>
                <a:latin typeface="Arial" pitchFamily="34" charset="0"/>
                <a:cs typeface="Arial" pitchFamily="34" charset="0"/>
              </a:rPr>
              <a:t> </a:t>
            </a:r>
          </a:p>
          <a:p>
            <a:pPr eaLnBrk="0" hangingPunct="0"/>
            <a:endParaRPr lang="es-AR" sz="2000" dirty="0">
              <a:solidFill>
                <a:schemeClr val="tx2"/>
              </a:solidFill>
              <a:latin typeface="Arial" pitchFamily="34" charset="0"/>
              <a:cs typeface="Arial" pitchFamily="34" charset="0"/>
            </a:endParaRPr>
          </a:p>
        </p:txBody>
      </p:sp>
      <p:sp>
        <p:nvSpPr>
          <p:cNvPr id="10248" name="Rectangle 7"/>
          <p:cNvSpPr>
            <a:spLocks noChangeArrowheads="1"/>
          </p:cNvSpPr>
          <p:nvPr/>
        </p:nvSpPr>
        <p:spPr bwMode="auto">
          <a:xfrm>
            <a:off x="963168" y="4192652"/>
            <a:ext cx="2536770" cy="1277938"/>
          </a:xfrm>
          <a:prstGeom prst="rect">
            <a:avLst/>
          </a:prstGeom>
          <a:noFill/>
          <a:ln w="9525">
            <a:noFill/>
            <a:miter lim="800000"/>
            <a:headEnd/>
            <a:tailEnd/>
          </a:ln>
        </p:spPr>
        <p:txBody>
          <a:bodyPr/>
          <a:lstStyle/>
          <a:p>
            <a:r>
              <a:rPr lang="es-AR" sz="2000" i="1" dirty="0">
                <a:solidFill>
                  <a:schemeClr val="tx2"/>
                </a:solidFill>
                <a:latin typeface="Arial" pitchFamily="34" charset="0"/>
                <a:cs typeface="Arial" pitchFamily="34" charset="0"/>
              </a:rPr>
              <a:t>El hipopótamo:</a:t>
            </a:r>
            <a:endParaRPr lang="es-AR" sz="2000" dirty="0">
              <a:solidFill>
                <a:schemeClr val="tx2"/>
              </a:solidFill>
              <a:latin typeface="Arial" pitchFamily="34" charset="0"/>
              <a:cs typeface="Arial" pitchFamily="34" charset="0"/>
            </a:endParaRPr>
          </a:p>
          <a:p>
            <a:pPr eaLnBrk="0" hangingPunct="0"/>
            <a:endParaRPr lang="es-AR" sz="2000" dirty="0">
              <a:solidFill>
                <a:schemeClr val="tx2"/>
              </a:solidFill>
              <a:latin typeface="Arial" pitchFamily="34" charset="0"/>
              <a:cs typeface="Arial" pitchFamily="34" charset="0"/>
            </a:endParaRPr>
          </a:p>
        </p:txBody>
      </p:sp>
      <p:sp>
        <p:nvSpPr>
          <p:cNvPr id="10249" name="Rectangle 8"/>
          <p:cNvSpPr>
            <a:spLocks noChangeArrowheads="1"/>
          </p:cNvSpPr>
          <p:nvPr/>
        </p:nvSpPr>
        <p:spPr bwMode="auto">
          <a:xfrm>
            <a:off x="3499938" y="4192652"/>
            <a:ext cx="8131230" cy="1277938"/>
          </a:xfrm>
          <a:prstGeom prst="rect">
            <a:avLst/>
          </a:prstGeom>
          <a:noFill/>
          <a:ln w="9525">
            <a:noFill/>
            <a:miter lim="800000"/>
            <a:headEnd/>
            <a:tailEnd/>
          </a:ln>
        </p:spPr>
        <p:txBody>
          <a:bodyPr/>
          <a:lstStyle/>
          <a:p>
            <a:r>
              <a:rPr lang="es-AR" sz="2000" dirty="0">
                <a:solidFill>
                  <a:schemeClr val="tx2"/>
                </a:solidFill>
                <a:latin typeface="Arial" pitchFamily="34" charset="0"/>
                <a:cs typeface="Arial" pitchFamily="34" charset="0"/>
              </a:rPr>
              <a:t>- No es fácil. Los que sabemos nadar estaremos bien, pero la mayoría de los animales no son muy hábiles para hacerlo y eso es muy peligroso.</a:t>
            </a:r>
          </a:p>
          <a:p>
            <a:pPr eaLnBrk="0" hangingPunct="0"/>
            <a:r>
              <a:rPr lang="es-AR" sz="2000" dirty="0">
                <a:solidFill>
                  <a:schemeClr val="tx2"/>
                </a:solidFill>
                <a:latin typeface="Arial" pitchFamily="34" charset="0"/>
                <a:cs typeface="Arial" pitchFamily="34" charset="0"/>
              </a:rPr>
              <a:t> </a:t>
            </a:r>
          </a:p>
          <a:p>
            <a:pPr eaLnBrk="0" hangingPunct="0"/>
            <a:endParaRPr lang="es-AR" sz="2000" dirty="0">
              <a:solidFill>
                <a:schemeClr val="tx2"/>
              </a:solidFill>
              <a:latin typeface="Arial" pitchFamily="34" charset="0"/>
              <a:cs typeface="Arial" pitchFamily="34" charset="0"/>
            </a:endParaRPr>
          </a:p>
        </p:txBody>
      </p:sp>
      <p:sp>
        <p:nvSpPr>
          <p:cNvPr id="10250" name="Rectangle 9"/>
          <p:cNvSpPr>
            <a:spLocks noChangeArrowheads="1"/>
          </p:cNvSpPr>
          <p:nvPr/>
        </p:nvSpPr>
        <p:spPr bwMode="auto">
          <a:xfrm>
            <a:off x="963168" y="5470590"/>
            <a:ext cx="2536770" cy="1065213"/>
          </a:xfrm>
          <a:prstGeom prst="rect">
            <a:avLst/>
          </a:prstGeom>
          <a:noFill/>
          <a:ln w="9525">
            <a:noFill/>
            <a:miter lim="800000"/>
            <a:headEnd/>
            <a:tailEnd/>
          </a:ln>
        </p:spPr>
        <p:txBody>
          <a:bodyPr/>
          <a:lstStyle/>
          <a:p>
            <a:r>
              <a:rPr lang="es-AR" sz="2000" i="1" dirty="0">
                <a:solidFill>
                  <a:schemeClr val="tx2"/>
                </a:solidFill>
                <a:latin typeface="Arial" pitchFamily="34" charset="0"/>
                <a:cs typeface="Arial" pitchFamily="34" charset="0"/>
              </a:rPr>
              <a:t>El león:</a:t>
            </a:r>
            <a:endParaRPr lang="es-AR" sz="2000" dirty="0">
              <a:solidFill>
                <a:schemeClr val="tx2"/>
              </a:solidFill>
              <a:latin typeface="Arial" pitchFamily="34" charset="0"/>
              <a:cs typeface="Arial" pitchFamily="34" charset="0"/>
            </a:endParaRPr>
          </a:p>
          <a:p>
            <a:pPr eaLnBrk="0" hangingPunct="0"/>
            <a:endParaRPr lang="es-AR" sz="2000" dirty="0">
              <a:solidFill>
                <a:schemeClr val="tx2"/>
              </a:solidFill>
              <a:latin typeface="Arial" pitchFamily="34" charset="0"/>
              <a:cs typeface="Arial" pitchFamily="34" charset="0"/>
            </a:endParaRPr>
          </a:p>
        </p:txBody>
      </p:sp>
      <p:sp>
        <p:nvSpPr>
          <p:cNvPr id="10251" name="Rectangle 10"/>
          <p:cNvSpPr>
            <a:spLocks noChangeArrowheads="1"/>
          </p:cNvSpPr>
          <p:nvPr/>
        </p:nvSpPr>
        <p:spPr bwMode="auto">
          <a:xfrm>
            <a:off x="3499938" y="5470590"/>
            <a:ext cx="8131230" cy="1065213"/>
          </a:xfrm>
          <a:prstGeom prst="rect">
            <a:avLst/>
          </a:prstGeom>
          <a:noFill/>
          <a:ln w="9525">
            <a:noFill/>
            <a:miter lim="800000"/>
            <a:headEnd/>
            <a:tailEnd/>
          </a:ln>
        </p:spPr>
        <p:txBody>
          <a:bodyPr/>
          <a:lstStyle/>
          <a:p>
            <a:r>
              <a:rPr lang="es-AR" sz="2000" dirty="0">
                <a:solidFill>
                  <a:schemeClr val="tx2"/>
                </a:solidFill>
                <a:latin typeface="Arial" pitchFamily="34" charset="0"/>
                <a:cs typeface="Arial" pitchFamily="34" charset="0"/>
              </a:rPr>
              <a:t>- Ya veo porque todos debemos nadar. ¿Qué opina Ud. hermana lechuza?</a:t>
            </a:r>
          </a:p>
          <a:p>
            <a:pPr eaLnBrk="0" hangingPunct="0"/>
            <a:r>
              <a:rPr lang="es-AR" sz="2000" dirty="0">
                <a:solidFill>
                  <a:schemeClr val="tx2"/>
                </a:solidFill>
                <a:latin typeface="Arial" pitchFamily="34" charset="0"/>
                <a:cs typeface="Arial" pitchFamily="34" charset="0"/>
              </a:rPr>
              <a:t> </a:t>
            </a:r>
          </a:p>
          <a:p>
            <a:pPr eaLnBrk="0" hangingPunct="0"/>
            <a:endParaRPr lang="es-AR" sz="2000" dirty="0">
              <a:solidFill>
                <a:schemeClr val="tx2"/>
              </a:solidFill>
              <a:latin typeface="Arial" pitchFamily="34" charset="0"/>
              <a:cs typeface="Arial" pitchFamily="34" charset="0"/>
            </a:endParaRPr>
          </a:p>
        </p:txBody>
      </p:sp>
      <p:sp>
        <p:nvSpPr>
          <p:cNvPr id="13" name="Text Box 5"/>
          <p:cNvSpPr txBox="1">
            <a:spLocks noChangeArrowheads="1"/>
          </p:cNvSpPr>
          <p:nvPr/>
        </p:nvSpPr>
        <p:spPr bwMode="auto">
          <a:xfrm>
            <a:off x="3795054" y="85344"/>
            <a:ext cx="4185761" cy="646331"/>
          </a:xfrm>
          <a:prstGeom prst="rect">
            <a:avLst/>
          </a:prstGeom>
          <a:noFill/>
          <a:ln w="9525">
            <a:noFill/>
            <a:miter lim="800000"/>
            <a:headEnd/>
            <a:tailEnd/>
          </a:ln>
        </p:spPr>
        <p:txBody>
          <a:bodyPr wrap="none">
            <a:spAutoFit/>
          </a:bodyPr>
          <a:lstStyle/>
          <a:p>
            <a:r>
              <a:rPr lang="es-AR" sz="3600" dirty="0" smtClean="0">
                <a:solidFill>
                  <a:srgbClr val="000066"/>
                </a:solidFill>
              </a:rPr>
              <a:t>Ejercicio – “El arca”</a:t>
            </a:r>
            <a:endParaRPr lang="es-AR" sz="3600" dirty="0">
              <a:solidFill>
                <a:srgbClr val="000066"/>
              </a:solidFill>
            </a:endParaRPr>
          </a:p>
        </p:txBody>
      </p:sp>
      <p:pic>
        <p:nvPicPr>
          <p:cNvPr id="14" name="7 Imagen" descr="writing-hand-silhouette.jpg"/>
          <p:cNvPicPr>
            <a:picLocks noChangeAspect="1"/>
          </p:cNvPicPr>
          <p:nvPr/>
        </p:nvPicPr>
        <p:blipFill>
          <a:blip r:embed="rId2"/>
          <a:srcRect/>
          <a:stretch>
            <a:fillRect/>
          </a:stretch>
        </p:blipFill>
        <p:spPr bwMode="auto">
          <a:xfrm>
            <a:off x="10602437" y="241465"/>
            <a:ext cx="1162051" cy="8715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434848" y="1178688"/>
            <a:ext cx="10871200" cy="5356225"/>
            <a:chOff x="28" y="0"/>
            <a:chExt cx="3932" cy="3374"/>
          </a:xfrm>
        </p:grpSpPr>
        <p:sp>
          <p:nvSpPr>
            <p:cNvPr id="11267" name="Rectangle 2"/>
            <p:cNvSpPr>
              <a:spLocks noChangeArrowheads="1"/>
            </p:cNvSpPr>
            <p:nvPr/>
          </p:nvSpPr>
          <p:spPr bwMode="auto">
            <a:xfrm>
              <a:off x="28" y="0"/>
              <a:ext cx="935" cy="805"/>
            </a:xfrm>
            <a:prstGeom prst="rect">
              <a:avLst/>
            </a:prstGeom>
            <a:noFill/>
            <a:ln w="9525">
              <a:noFill/>
              <a:miter lim="800000"/>
              <a:headEnd/>
              <a:tailEnd/>
            </a:ln>
          </p:spPr>
          <p:txBody>
            <a:bodyPr/>
            <a:lstStyle/>
            <a:p>
              <a:r>
                <a:rPr lang="es-AR" sz="2000" i="1" dirty="0">
                  <a:solidFill>
                    <a:schemeClr val="tx2"/>
                  </a:solidFill>
                  <a:latin typeface="Arial" pitchFamily="34" charset="0"/>
                  <a:cs typeface="Arial" pitchFamily="34" charset="0"/>
                </a:rPr>
                <a:t>La lechuza:</a:t>
              </a:r>
              <a:endParaRPr lang="es-AR" sz="2000" dirty="0">
                <a:solidFill>
                  <a:schemeClr val="tx2"/>
                </a:solidFill>
                <a:latin typeface="Arial" pitchFamily="34" charset="0"/>
                <a:cs typeface="Arial" pitchFamily="34" charset="0"/>
              </a:endParaRPr>
            </a:p>
            <a:p>
              <a:pPr eaLnBrk="0" hangingPunct="0"/>
              <a:endParaRPr lang="es-AR" sz="2000" dirty="0">
                <a:solidFill>
                  <a:schemeClr val="tx2"/>
                </a:solidFill>
                <a:latin typeface="Arial" pitchFamily="34" charset="0"/>
                <a:cs typeface="Arial" pitchFamily="34" charset="0"/>
              </a:endParaRPr>
            </a:p>
          </p:txBody>
        </p:sp>
        <p:sp>
          <p:nvSpPr>
            <p:cNvPr id="11268" name="Rectangle 3"/>
            <p:cNvSpPr>
              <a:spLocks noChangeArrowheads="1"/>
            </p:cNvSpPr>
            <p:nvPr/>
          </p:nvSpPr>
          <p:spPr bwMode="auto">
            <a:xfrm>
              <a:off x="963" y="0"/>
              <a:ext cx="2997" cy="805"/>
            </a:xfrm>
            <a:prstGeom prst="rect">
              <a:avLst/>
            </a:prstGeom>
            <a:noFill/>
            <a:ln w="9525">
              <a:noFill/>
              <a:miter lim="800000"/>
              <a:headEnd/>
              <a:tailEnd/>
            </a:ln>
          </p:spPr>
          <p:txBody>
            <a:bodyPr/>
            <a:lstStyle/>
            <a:p>
              <a:r>
                <a:rPr lang="es-AR" sz="2000" dirty="0">
                  <a:solidFill>
                    <a:schemeClr val="tx2"/>
                  </a:solidFill>
                  <a:latin typeface="Arial" pitchFamily="34" charset="0"/>
                  <a:cs typeface="Arial" pitchFamily="34" charset="0"/>
                </a:rPr>
                <a:t>- Hace cuarenta días que no llueve, por la ventana se ve el cielo limpio, lo que no sabemos es si la tierra está en condiciones de recibirnos a todos según nuestras particularidades.</a:t>
              </a:r>
            </a:p>
            <a:p>
              <a:pPr eaLnBrk="0" hangingPunct="0"/>
              <a:r>
                <a:rPr lang="es-AR" sz="2000" dirty="0">
                  <a:solidFill>
                    <a:schemeClr val="tx2"/>
                  </a:solidFill>
                  <a:latin typeface="Arial" pitchFamily="34" charset="0"/>
                  <a:cs typeface="Arial" pitchFamily="34" charset="0"/>
                </a:rPr>
                <a:t> </a:t>
              </a:r>
            </a:p>
            <a:p>
              <a:pPr eaLnBrk="0" hangingPunct="0"/>
              <a:endParaRPr lang="es-AR" sz="2000" dirty="0">
                <a:solidFill>
                  <a:schemeClr val="tx2"/>
                </a:solidFill>
                <a:latin typeface="Arial" pitchFamily="34" charset="0"/>
                <a:cs typeface="Arial" pitchFamily="34" charset="0"/>
              </a:endParaRPr>
            </a:p>
          </p:txBody>
        </p:sp>
        <p:sp>
          <p:nvSpPr>
            <p:cNvPr id="11269" name="Rectangle 4"/>
            <p:cNvSpPr>
              <a:spLocks noChangeArrowheads="1"/>
            </p:cNvSpPr>
            <p:nvPr/>
          </p:nvSpPr>
          <p:spPr bwMode="auto">
            <a:xfrm>
              <a:off x="28" y="805"/>
              <a:ext cx="935" cy="690"/>
            </a:xfrm>
            <a:prstGeom prst="rect">
              <a:avLst/>
            </a:prstGeom>
            <a:noFill/>
            <a:ln w="9525">
              <a:noFill/>
              <a:miter lim="800000"/>
              <a:headEnd/>
              <a:tailEnd/>
            </a:ln>
          </p:spPr>
          <p:txBody>
            <a:bodyPr/>
            <a:lstStyle/>
            <a:p>
              <a:r>
                <a:rPr lang="es-AR" sz="2000" i="1" dirty="0">
                  <a:solidFill>
                    <a:schemeClr val="tx2"/>
                  </a:solidFill>
                  <a:latin typeface="Arial" pitchFamily="34" charset="0"/>
                  <a:cs typeface="Arial" pitchFamily="34" charset="0"/>
                </a:rPr>
                <a:t>El mono:</a:t>
              </a:r>
              <a:endParaRPr lang="es-AR" sz="2000" dirty="0">
                <a:solidFill>
                  <a:schemeClr val="tx2"/>
                </a:solidFill>
                <a:latin typeface="Arial" pitchFamily="34" charset="0"/>
                <a:cs typeface="Arial" pitchFamily="34" charset="0"/>
              </a:endParaRPr>
            </a:p>
            <a:p>
              <a:pPr eaLnBrk="0" hangingPunct="0"/>
              <a:endParaRPr lang="es-AR" sz="2000" dirty="0">
                <a:solidFill>
                  <a:schemeClr val="tx2"/>
                </a:solidFill>
                <a:latin typeface="Arial" pitchFamily="34" charset="0"/>
                <a:cs typeface="Arial" pitchFamily="34" charset="0"/>
              </a:endParaRPr>
            </a:p>
          </p:txBody>
        </p:sp>
        <p:sp>
          <p:nvSpPr>
            <p:cNvPr id="11270" name="Rectangle 5"/>
            <p:cNvSpPr>
              <a:spLocks noChangeArrowheads="1"/>
            </p:cNvSpPr>
            <p:nvPr/>
          </p:nvSpPr>
          <p:spPr bwMode="auto">
            <a:xfrm>
              <a:off x="963" y="805"/>
              <a:ext cx="2997" cy="690"/>
            </a:xfrm>
            <a:prstGeom prst="rect">
              <a:avLst/>
            </a:prstGeom>
            <a:noFill/>
            <a:ln w="9525">
              <a:noFill/>
              <a:miter lim="800000"/>
              <a:headEnd/>
              <a:tailEnd/>
            </a:ln>
          </p:spPr>
          <p:txBody>
            <a:bodyPr/>
            <a:lstStyle/>
            <a:p>
              <a:r>
                <a:rPr lang="es-AR" sz="2000" dirty="0">
                  <a:solidFill>
                    <a:schemeClr val="tx2"/>
                  </a:solidFill>
                  <a:latin typeface="Arial" pitchFamily="34" charset="0"/>
                  <a:cs typeface="Arial" pitchFamily="34" charset="0"/>
                </a:rPr>
                <a:t>- ¿Qué necesidad hay de que salgamos todos? Con que vaya alguien y nos informe será suficiente.</a:t>
              </a:r>
            </a:p>
            <a:p>
              <a:pPr eaLnBrk="0" hangingPunct="0"/>
              <a:r>
                <a:rPr lang="es-AR" sz="2000" dirty="0">
                  <a:solidFill>
                    <a:schemeClr val="tx2"/>
                  </a:solidFill>
                  <a:latin typeface="Arial" pitchFamily="34" charset="0"/>
                  <a:cs typeface="Arial" pitchFamily="34" charset="0"/>
                </a:rPr>
                <a:t> </a:t>
              </a:r>
            </a:p>
            <a:p>
              <a:pPr eaLnBrk="0" hangingPunct="0"/>
              <a:endParaRPr lang="es-AR" sz="2000" dirty="0">
                <a:solidFill>
                  <a:schemeClr val="tx2"/>
                </a:solidFill>
                <a:latin typeface="Arial" pitchFamily="34" charset="0"/>
                <a:cs typeface="Arial" pitchFamily="34" charset="0"/>
              </a:endParaRPr>
            </a:p>
          </p:txBody>
        </p:sp>
        <p:sp>
          <p:nvSpPr>
            <p:cNvPr id="11271" name="Rectangle 6"/>
            <p:cNvSpPr>
              <a:spLocks noChangeArrowheads="1"/>
            </p:cNvSpPr>
            <p:nvPr/>
          </p:nvSpPr>
          <p:spPr bwMode="auto">
            <a:xfrm>
              <a:off x="28" y="1495"/>
              <a:ext cx="935" cy="537"/>
            </a:xfrm>
            <a:prstGeom prst="rect">
              <a:avLst/>
            </a:prstGeom>
            <a:noFill/>
            <a:ln w="9525">
              <a:noFill/>
              <a:miter lim="800000"/>
              <a:headEnd/>
              <a:tailEnd/>
            </a:ln>
          </p:spPr>
          <p:txBody>
            <a:bodyPr/>
            <a:lstStyle/>
            <a:p>
              <a:r>
                <a:rPr lang="es-AR" sz="2000" i="1" dirty="0">
                  <a:solidFill>
                    <a:schemeClr val="tx2"/>
                  </a:solidFill>
                  <a:latin typeface="Arial" pitchFamily="34" charset="0"/>
                  <a:cs typeface="Arial" pitchFamily="34" charset="0"/>
                </a:rPr>
                <a:t>El león:</a:t>
              </a:r>
              <a:endParaRPr lang="es-AR" sz="2000" dirty="0">
                <a:solidFill>
                  <a:schemeClr val="tx2"/>
                </a:solidFill>
                <a:latin typeface="Arial" pitchFamily="34" charset="0"/>
                <a:cs typeface="Arial" pitchFamily="34" charset="0"/>
              </a:endParaRPr>
            </a:p>
            <a:p>
              <a:pPr eaLnBrk="0" hangingPunct="0"/>
              <a:endParaRPr lang="es-AR" sz="2000" dirty="0">
                <a:solidFill>
                  <a:schemeClr val="tx2"/>
                </a:solidFill>
                <a:latin typeface="Arial" pitchFamily="34" charset="0"/>
                <a:cs typeface="Arial" pitchFamily="34" charset="0"/>
              </a:endParaRPr>
            </a:p>
          </p:txBody>
        </p:sp>
        <p:sp>
          <p:nvSpPr>
            <p:cNvPr id="11272" name="Rectangle 7"/>
            <p:cNvSpPr>
              <a:spLocks noChangeArrowheads="1"/>
            </p:cNvSpPr>
            <p:nvPr/>
          </p:nvSpPr>
          <p:spPr bwMode="auto">
            <a:xfrm>
              <a:off x="963" y="1495"/>
              <a:ext cx="2997" cy="537"/>
            </a:xfrm>
            <a:prstGeom prst="rect">
              <a:avLst/>
            </a:prstGeom>
            <a:noFill/>
            <a:ln w="9525">
              <a:noFill/>
              <a:miter lim="800000"/>
              <a:headEnd/>
              <a:tailEnd/>
            </a:ln>
          </p:spPr>
          <p:txBody>
            <a:bodyPr/>
            <a:lstStyle/>
            <a:p>
              <a:r>
                <a:rPr lang="es-AR" sz="2000" dirty="0">
                  <a:solidFill>
                    <a:schemeClr val="tx2"/>
                  </a:solidFill>
                  <a:latin typeface="Arial" pitchFamily="34" charset="0"/>
                  <a:cs typeface="Arial" pitchFamily="34" charset="0"/>
                </a:rPr>
                <a:t>- Parece una buena idea. ¿Qué opinan los demás?</a:t>
              </a:r>
            </a:p>
            <a:p>
              <a:pPr eaLnBrk="0" hangingPunct="0"/>
              <a:r>
                <a:rPr lang="es-AR" sz="2000" dirty="0">
                  <a:solidFill>
                    <a:schemeClr val="tx2"/>
                  </a:solidFill>
                  <a:latin typeface="Arial" pitchFamily="34" charset="0"/>
                  <a:cs typeface="Arial" pitchFamily="34" charset="0"/>
                </a:rPr>
                <a:t> </a:t>
              </a:r>
            </a:p>
            <a:p>
              <a:pPr eaLnBrk="0" hangingPunct="0"/>
              <a:endParaRPr lang="es-AR" sz="2000" dirty="0">
                <a:solidFill>
                  <a:schemeClr val="tx2"/>
                </a:solidFill>
                <a:latin typeface="Arial" pitchFamily="34" charset="0"/>
                <a:cs typeface="Arial" pitchFamily="34" charset="0"/>
              </a:endParaRPr>
            </a:p>
          </p:txBody>
        </p:sp>
        <p:sp>
          <p:nvSpPr>
            <p:cNvPr id="11273" name="Rectangle 8"/>
            <p:cNvSpPr>
              <a:spLocks noChangeArrowheads="1"/>
            </p:cNvSpPr>
            <p:nvPr/>
          </p:nvSpPr>
          <p:spPr bwMode="auto">
            <a:xfrm>
              <a:off x="28" y="2032"/>
              <a:ext cx="935" cy="537"/>
            </a:xfrm>
            <a:prstGeom prst="rect">
              <a:avLst/>
            </a:prstGeom>
            <a:noFill/>
            <a:ln w="9525">
              <a:noFill/>
              <a:miter lim="800000"/>
              <a:headEnd/>
              <a:tailEnd/>
            </a:ln>
          </p:spPr>
          <p:txBody>
            <a:bodyPr/>
            <a:lstStyle/>
            <a:p>
              <a:r>
                <a:rPr lang="es-AR" sz="2000" i="1" dirty="0">
                  <a:solidFill>
                    <a:schemeClr val="tx2"/>
                  </a:solidFill>
                  <a:latin typeface="Arial" pitchFamily="34" charset="0"/>
                  <a:cs typeface="Arial" pitchFamily="34" charset="0"/>
                </a:rPr>
                <a:t>El hipopótamo:</a:t>
              </a:r>
              <a:endParaRPr lang="es-AR" sz="2000" dirty="0">
                <a:solidFill>
                  <a:schemeClr val="tx2"/>
                </a:solidFill>
                <a:latin typeface="Arial" pitchFamily="34" charset="0"/>
                <a:cs typeface="Arial" pitchFamily="34" charset="0"/>
              </a:endParaRPr>
            </a:p>
            <a:p>
              <a:pPr eaLnBrk="0" hangingPunct="0"/>
              <a:endParaRPr lang="es-AR" sz="2000" dirty="0">
                <a:solidFill>
                  <a:schemeClr val="tx2"/>
                </a:solidFill>
                <a:latin typeface="Arial" pitchFamily="34" charset="0"/>
                <a:cs typeface="Arial" pitchFamily="34" charset="0"/>
              </a:endParaRPr>
            </a:p>
          </p:txBody>
        </p:sp>
        <p:sp>
          <p:nvSpPr>
            <p:cNvPr id="11274" name="Rectangle 9"/>
            <p:cNvSpPr>
              <a:spLocks noChangeArrowheads="1"/>
            </p:cNvSpPr>
            <p:nvPr/>
          </p:nvSpPr>
          <p:spPr bwMode="auto">
            <a:xfrm>
              <a:off x="963" y="2032"/>
              <a:ext cx="2997" cy="537"/>
            </a:xfrm>
            <a:prstGeom prst="rect">
              <a:avLst/>
            </a:prstGeom>
            <a:noFill/>
            <a:ln w="9525">
              <a:noFill/>
              <a:miter lim="800000"/>
              <a:headEnd/>
              <a:tailEnd/>
            </a:ln>
          </p:spPr>
          <p:txBody>
            <a:bodyPr/>
            <a:lstStyle/>
            <a:p>
              <a:r>
                <a:rPr lang="es-AR" sz="2000" dirty="0">
                  <a:solidFill>
                    <a:schemeClr val="tx2"/>
                  </a:solidFill>
                  <a:latin typeface="Arial" pitchFamily="34" charset="0"/>
                  <a:cs typeface="Arial" pitchFamily="34" charset="0"/>
                </a:rPr>
                <a:t>- No va a andar. ¿Y si no vuelve? ¿Cómo sabremos que pasó?</a:t>
              </a:r>
            </a:p>
            <a:p>
              <a:pPr eaLnBrk="0" hangingPunct="0"/>
              <a:r>
                <a:rPr lang="es-AR" sz="2000" dirty="0">
                  <a:solidFill>
                    <a:schemeClr val="tx2"/>
                  </a:solidFill>
                  <a:latin typeface="Arial" pitchFamily="34" charset="0"/>
                  <a:cs typeface="Arial" pitchFamily="34" charset="0"/>
                </a:rPr>
                <a:t> </a:t>
              </a:r>
            </a:p>
            <a:p>
              <a:pPr eaLnBrk="0" hangingPunct="0"/>
              <a:endParaRPr lang="es-AR" sz="2000" dirty="0">
                <a:solidFill>
                  <a:schemeClr val="tx2"/>
                </a:solidFill>
                <a:latin typeface="Arial" pitchFamily="34" charset="0"/>
                <a:cs typeface="Arial" pitchFamily="34" charset="0"/>
              </a:endParaRPr>
            </a:p>
          </p:txBody>
        </p:sp>
        <p:sp>
          <p:nvSpPr>
            <p:cNvPr id="11275" name="Rectangle 10"/>
            <p:cNvSpPr>
              <a:spLocks noChangeArrowheads="1"/>
            </p:cNvSpPr>
            <p:nvPr/>
          </p:nvSpPr>
          <p:spPr bwMode="auto">
            <a:xfrm>
              <a:off x="28" y="2569"/>
              <a:ext cx="935" cy="805"/>
            </a:xfrm>
            <a:prstGeom prst="rect">
              <a:avLst/>
            </a:prstGeom>
            <a:noFill/>
            <a:ln w="9525">
              <a:noFill/>
              <a:miter lim="800000"/>
              <a:headEnd/>
              <a:tailEnd/>
            </a:ln>
          </p:spPr>
          <p:txBody>
            <a:bodyPr/>
            <a:lstStyle/>
            <a:p>
              <a:r>
                <a:rPr lang="es-AR" sz="2000" i="1" dirty="0">
                  <a:solidFill>
                    <a:schemeClr val="tx2"/>
                  </a:solidFill>
                  <a:latin typeface="Arial" pitchFamily="34" charset="0"/>
                  <a:cs typeface="Arial" pitchFamily="34" charset="0"/>
                </a:rPr>
                <a:t>El caballo:</a:t>
              </a:r>
              <a:endParaRPr lang="es-AR" sz="2000" dirty="0">
                <a:solidFill>
                  <a:schemeClr val="tx2"/>
                </a:solidFill>
                <a:latin typeface="Arial" pitchFamily="34" charset="0"/>
                <a:cs typeface="Arial" pitchFamily="34" charset="0"/>
              </a:endParaRPr>
            </a:p>
            <a:p>
              <a:pPr eaLnBrk="0" hangingPunct="0"/>
              <a:endParaRPr lang="es-AR" sz="2000" dirty="0">
                <a:solidFill>
                  <a:schemeClr val="tx2"/>
                </a:solidFill>
                <a:latin typeface="Arial" pitchFamily="34" charset="0"/>
                <a:cs typeface="Arial" pitchFamily="34" charset="0"/>
              </a:endParaRPr>
            </a:p>
          </p:txBody>
        </p:sp>
        <p:sp>
          <p:nvSpPr>
            <p:cNvPr id="11276" name="Rectangle 11"/>
            <p:cNvSpPr>
              <a:spLocks noChangeArrowheads="1"/>
            </p:cNvSpPr>
            <p:nvPr/>
          </p:nvSpPr>
          <p:spPr bwMode="auto">
            <a:xfrm>
              <a:off x="963" y="2569"/>
              <a:ext cx="2997" cy="805"/>
            </a:xfrm>
            <a:prstGeom prst="rect">
              <a:avLst/>
            </a:prstGeom>
            <a:noFill/>
            <a:ln w="9525">
              <a:noFill/>
              <a:miter lim="800000"/>
              <a:headEnd/>
              <a:tailEnd/>
            </a:ln>
          </p:spPr>
          <p:txBody>
            <a:bodyPr/>
            <a:lstStyle/>
            <a:p>
              <a:r>
                <a:rPr lang="es-AR" sz="2000" dirty="0">
                  <a:solidFill>
                    <a:schemeClr val="tx2"/>
                  </a:solidFill>
                  <a:latin typeface="Arial" pitchFamily="34" charset="0"/>
                  <a:cs typeface="Arial" pitchFamily="34" charset="0"/>
                </a:rPr>
                <a:t>- ¿Por qué no va a volver? Las cosas están bastante bien, todo parece estar a favor nuestro, confiemos en quién vaya y hagámoslo de una vez!.</a:t>
              </a:r>
            </a:p>
            <a:p>
              <a:pPr eaLnBrk="0" hangingPunct="0"/>
              <a:r>
                <a:rPr lang="es-AR" sz="2000" dirty="0">
                  <a:solidFill>
                    <a:schemeClr val="tx2"/>
                  </a:solidFill>
                  <a:latin typeface="Arial" pitchFamily="34" charset="0"/>
                  <a:cs typeface="Arial" pitchFamily="34" charset="0"/>
                </a:rPr>
                <a:t> </a:t>
              </a:r>
            </a:p>
            <a:p>
              <a:pPr eaLnBrk="0" hangingPunct="0"/>
              <a:endParaRPr lang="es-AR" sz="2000" dirty="0">
                <a:solidFill>
                  <a:schemeClr val="tx2"/>
                </a:solidFill>
                <a:latin typeface="Arial" pitchFamily="34" charset="0"/>
                <a:cs typeface="Arial" pitchFamily="34" charset="0"/>
              </a:endParaRPr>
            </a:p>
          </p:txBody>
        </p:sp>
      </p:grpSp>
      <p:sp>
        <p:nvSpPr>
          <p:cNvPr id="14" name="Text Box 5"/>
          <p:cNvSpPr txBox="1">
            <a:spLocks noChangeArrowheads="1"/>
          </p:cNvSpPr>
          <p:nvPr/>
        </p:nvSpPr>
        <p:spPr bwMode="auto">
          <a:xfrm>
            <a:off x="3795054" y="73152"/>
            <a:ext cx="4185761" cy="646331"/>
          </a:xfrm>
          <a:prstGeom prst="rect">
            <a:avLst/>
          </a:prstGeom>
          <a:noFill/>
          <a:ln w="9525">
            <a:noFill/>
            <a:miter lim="800000"/>
            <a:headEnd/>
            <a:tailEnd/>
          </a:ln>
        </p:spPr>
        <p:txBody>
          <a:bodyPr wrap="none">
            <a:spAutoFit/>
          </a:bodyPr>
          <a:lstStyle/>
          <a:p>
            <a:r>
              <a:rPr lang="es-AR" sz="3600" dirty="0" smtClean="0">
                <a:solidFill>
                  <a:srgbClr val="000066"/>
                </a:solidFill>
              </a:rPr>
              <a:t>Ejercicio – “El arca”</a:t>
            </a:r>
            <a:endParaRPr lang="es-AR" sz="3600" dirty="0">
              <a:solidFill>
                <a:srgbClr val="000066"/>
              </a:solidFill>
            </a:endParaRPr>
          </a:p>
        </p:txBody>
      </p:sp>
      <p:pic>
        <p:nvPicPr>
          <p:cNvPr id="15" name="7 Imagen" descr="writing-hand-silhouette.jpg"/>
          <p:cNvPicPr>
            <a:picLocks noChangeAspect="1"/>
          </p:cNvPicPr>
          <p:nvPr/>
        </p:nvPicPr>
        <p:blipFill>
          <a:blip r:embed="rId2"/>
          <a:srcRect/>
          <a:stretch>
            <a:fillRect/>
          </a:stretch>
        </p:blipFill>
        <p:spPr bwMode="auto">
          <a:xfrm>
            <a:off x="10602437" y="241465"/>
            <a:ext cx="1162051" cy="8715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180853" y="2786372"/>
            <a:ext cx="10587594" cy="1754326"/>
          </a:xfrm>
          <a:prstGeom prst="rect">
            <a:avLst/>
          </a:prstGeom>
          <a:noFill/>
          <a:ln w="9525">
            <a:noFill/>
            <a:miter lim="800000"/>
            <a:headEnd/>
            <a:tailEnd/>
          </a:ln>
        </p:spPr>
        <p:txBody>
          <a:bodyPr wrap="square">
            <a:spAutoFit/>
          </a:bodyPr>
          <a:lstStyle/>
          <a:p>
            <a:pPr algn="ctr"/>
            <a:r>
              <a:rPr lang="es-AR" sz="5400" dirty="0" smtClean="0">
                <a:solidFill>
                  <a:srgbClr val="000066"/>
                </a:solidFill>
              </a:rPr>
              <a:t>Competencias genéricas</a:t>
            </a:r>
          </a:p>
          <a:p>
            <a:pPr algn="ctr"/>
            <a:r>
              <a:rPr lang="es-AR" sz="5400" dirty="0" smtClean="0">
                <a:solidFill>
                  <a:srgbClr val="000066"/>
                </a:solidFill>
              </a:rPr>
              <a:t> para el liderazgo</a:t>
            </a:r>
            <a:endParaRPr lang="es-AR" sz="5400" dirty="0">
              <a:solidFill>
                <a:srgbClr val="000066"/>
              </a:solidFill>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1219200" y="1603375"/>
            <a:ext cx="10566400" cy="3652838"/>
            <a:chOff x="28" y="0"/>
            <a:chExt cx="3932" cy="2301"/>
          </a:xfrm>
        </p:grpSpPr>
        <p:sp>
          <p:nvSpPr>
            <p:cNvPr id="12291" name="Rectangle 2"/>
            <p:cNvSpPr>
              <a:spLocks noChangeArrowheads="1"/>
            </p:cNvSpPr>
            <p:nvPr/>
          </p:nvSpPr>
          <p:spPr bwMode="auto">
            <a:xfrm>
              <a:off x="28" y="0"/>
              <a:ext cx="935" cy="671"/>
            </a:xfrm>
            <a:prstGeom prst="rect">
              <a:avLst/>
            </a:prstGeom>
            <a:noFill/>
            <a:ln w="9525">
              <a:noFill/>
              <a:miter lim="800000"/>
              <a:headEnd/>
              <a:tailEnd/>
            </a:ln>
          </p:spPr>
          <p:txBody>
            <a:bodyPr/>
            <a:lstStyle/>
            <a:p>
              <a:r>
                <a:rPr lang="es-AR" sz="2000" i="1" dirty="0">
                  <a:solidFill>
                    <a:schemeClr val="tx2"/>
                  </a:solidFill>
                  <a:latin typeface="Arial" pitchFamily="34" charset="0"/>
                  <a:cs typeface="Arial" pitchFamily="34" charset="0"/>
                </a:rPr>
                <a:t>El perro:</a:t>
              </a:r>
              <a:endParaRPr lang="es-AR" sz="2000" dirty="0">
                <a:solidFill>
                  <a:schemeClr val="tx2"/>
                </a:solidFill>
                <a:latin typeface="Arial" pitchFamily="34" charset="0"/>
                <a:cs typeface="Arial" pitchFamily="34" charset="0"/>
              </a:endParaRPr>
            </a:p>
            <a:p>
              <a:pPr eaLnBrk="0" hangingPunct="0"/>
              <a:endParaRPr lang="es-AR" sz="2000" dirty="0">
                <a:solidFill>
                  <a:schemeClr val="tx2"/>
                </a:solidFill>
                <a:latin typeface="Arial" pitchFamily="34" charset="0"/>
                <a:cs typeface="Arial" pitchFamily="34" charset="0"/>
              </a:endParaRPr>
            </a:p>
          </p:txBody>
        </p:sp>
        <p:sp>
          <p:nvSpPr>
            <p:cNvPr id="12292" name="Rectangle 3"/>
            <p:cNvSpPr>
              <a:spLocks noChangeArrowheads="1"/>
            </p:cNvSpPr>
            <p:nvPr/>
          </p:nvSpPr>
          <p:spPr bwMode="auto">
            <a:xfrm>
              <a:off x="963" y="0"/>
              <a:ext cx="2997" cy="671"/>
            </a:xfrm>
            <a:prstGeom prst="rect">
              <a:avLst/>
            </a:prstGeom>
            <a:noFill/>
            <a:ln w="9525">
              <a:noFill/>
              <a:miter lim="800000"/>
              <a:headEnd/>
              <a:tailEnd/>
            </a:ln>
          </p:spPr>
          <p:txBody>
            <a:bodyPr/>
            <a:lstStyle/>
            <a:p>
              <a:r>
                <a:rPr lang="es-AR" sz="2000" dirty="0">
                  <a:solidFill>
                    <a:schemeClr val="tx2"/>
                  </a:solidFill>
                  <a:latin typeface="Arial" pitchFamily="34" charset="0"/>
                  <a:cs typeface="Arial" pitchFamily="34" charset="0"/>
                </a:rPr>
                <a:t>- Pobre, </a:t>
              </a:r>
              <a:r>
                <a:rPr lang="es-AR" sz="2000" dirty="0" smtClean="0">
                  <a:solidFill>
                    <a:schemeClr val="tx2"/>
                  </a:solidFill>
                  <a:latin typeface="Arial" pitchFamily="34" charset="0"/>
                  <a:cs typeface="Arial" pitchFamily="34" charset="0"/>
                </a:rPr>
                <a:t>¡Qué </a:t>
              </a:r>
              <a:r>
                <a:rPr lang="es-AR" sz="2000" dirty="0">
                  <a:solidFill>
                    <a:schemeClr val="tx2"/>
                  </a:solidFill>
                  <a:latin typeface="Arial" pitchFamily="34" charset="0"/>
                  <a:cs typeface="Arial" pitchFamily="34" charset="0"/>
                </a:rPr>
                <a:t>responsabilidad!, pero intuyo que saldrá bien y ustedes saben que tengo un buen olfato.</a:t>
              </a:r>
            </a:p>
            <a:p>
              <a:pPr eaLnBrk="0" hangingPunct="0"/>
              <a:r>
                <a:rPr lang="es-AR" sz="2000" dirty="0">
                  <a:solidFill>
                    <a:schemeClr val="tx2"/>
                  </a:solidFill>
                  <a:latin typeface="Arial" pitchFamily="34" charset="0"/>
                  <a:cs typeface="Arial" pitchFamily="34" charset="0"/>
                </a:rPr>
                <a:t> </a:t>
              </a:r>
            </a:p>
            <a:p>
              <a:pPr eaLnBrk="0" hangingPunct="0"/>
              <a:endParaRPr lang="es-AR" sz="2000" dirty="0">
                <a:solidFill>
                  <a:schemeClr val="tx2"/>
                </a:solidFill>
                <a:latin typeface="Arial" pitchFamily="34" charset="0"/>
                <a:cs typeface="Arial" pitchFamily="34" charset="0"/>
              </a:endParaRPr>
            </a:p>
          </p:txBody>
        </p:sp>
        <p:sp>
          <p:nvSpPr>
            <p:cNvPr id="12293" name="Rectangle 4"/>
            <p:cNvSpPr>
              <a:spLocks noChangeArrowheads="1"/>
            </p:cNvSpPr>
            <p:nvPr/>
          </p:nvSpPr>
          <p:spPr bwMode="auto">
            <a:xfrm>
              <a:off x="28" y="671"/>
              <a:ext cx="935" cy="671"/>
            </a:xfrm>
            <a:prstGeom prst="rect">
              <a:avLst/>
            </a:prstGeom>
            <a:noFill/>
            <a:ln w="9525">
              <a:noFill/>
              <a:miter lim="800000"/>
              <a:headEnd/>
              <a:tailEnd/>
            </a:ln>
          </p:spPr>
          <p:txBody>
            <a:bodyPr/>
            <a:lstStyle/>
            <a:p>
              <a:r>
                <a:rPr lang="es-AR" sz="2000" i="1" dirty="0">
                  <a:solidFill>
                    <a:schemeClr val="tx2"/>
                  </a:solidFill>
                  <a:latin typeface="Arial" pitchFamily="34" charset="0"/>
                  <a:cs typeface="Arial" pitchFamily="34" charset="0"/>
                </a:rPr>
                <a:t>El mono:</a:t>
              </a:r>
              <a:endParaRPr lang="es-AR" sz="2000" dirty="0">
                <a:solidFill>
                  <a:schemeClr val="tx2"/>
                </a:solidFill>
                <a:latin typeface="Arial" pitchFamily="34" charset="0"/>
                <a:cs typeface="Arial" pitchFamily="34" charset="0"/>
              </a:endParaRPr>
            </a:p>
            <a:p>
              <a:pPr eaLnBrk="0" hangingPunct="0"/>
              <a:endParaRPr lang="es-AR" sz="2000" dirty="0">
                <a:solidFill>
                  <a:schemeClr val="tx2"/>
                </a:solidFill>
                <a:latin typeface="Arial" pitchFamily="34" charset="0"/>
                <a:cs typeface="Arial" pitchFamily="34" charset="0"/>
              </a:endParaRPr>
            </a:p>
          </p:txBody>
        </p:sp>
        <p:sp>
          <p:nvSpPr>
            <p:cNvPr id="12294" name="Rectangle 5"/>
            <p:cNvSpPr>
              <a:spLocks noChangeArrowheads="1"/>
            </p:cNvSpPr>
            <p:nvPr/>
          </p:nvSpPr>
          <p:spPr bwMode="auto">
            <a:xfrm>
              <a:off x="963" y="671"/>
              <a:ext cx="2997" cy="671"/>
            </a:xfrm>
            <a:prstGeom prst="rect">
              <a:avLst/>
            </a:prstGeom>
            <a:noFill/>
            <a:ln w="9525">
              <a:noFill/>
              <a:miter lim="800000"/>
              <a:headEnd/>
              <a:tailEnd/>
            </a:ln>
          </p:spPr>
          <p:txBody>
            <a:bodyPr/>
            <a:lstStyle/>
            <a:p>
              <a:r>
                <a:rPr lang="es-AR" sz="2000" dirty="0">
                  <a:solidFill>
                    <a:schemeClr val="tx2"/>
                  </a:solidFill>
                  <a:latin typeface="Arial" pitchFamily="34" charset="0"/>
                  <a:cs typeface="Arial" pitchFamily="34" charset="0"/>
                </a:rPr>
                <a:t>- (Casi saltando) </a:t>
              </a:r>
              <a:r>
                <a:rPr lang="es-AR" sz="2000" dirty="0" smtClean="0">
                  <a:solidFill>
                    <a:schemeClr val="tx2"/>
                  </a:solidFill>
                  <a:latin typeface="Arial" pitchFamily="34" charset="0"/>
                  <a:cs typeface="Arial" pitchFamily="34" charset="0"/>
                </a:rPr>
                <a:t>¡Un </a:t>
              </a:r>
              <a:r>
                <a:rPr lang="es-AR" sz="2000" dirty="0">
                  <a:solidFill>
                    <a:schemeClr val="tx2"/>
                  </a:solidFill>
                  <a:latin typeface="Arial" pitchFamily="34" charset="0"/>
                  <a:cs typeface="Arial" pitchFamily="34" charset="0"/>
                </a:rPr>
                <a:t>pájaro!. Eso, que vaya un pájaro que no necesita nadar! ... La paloma es la mejor.</a:t>
              </a:r>
            </a:p>
            <a:p>
              <a:pPr eaLnBrk="0" hangingPunct="0"/>
              <a:r>
                <a:rPr lang="es-AR" sz="2000" dirty="0">
                  <a:solidFill>
                    <a:schemeClr val="tx2"/>
                  </a:solidFill>
                  <a:latin typeface="Arial" pitchFamily="34" charset="0"/>
                  <a:cs typeface="Arial" pitchFamily="34" charset="0"/>
                </a:rPr>
                <a:t> </a:t>
              </a:r>
            </a:p>
            <a:p>
              <a:pPr eaLnBrk="0" hangingPunct="0"/>
              <a:endParaRPr lang="es-AR" sz="2000" dirty="0">
                <a:solidFill>
                  <a:schemeClr val="tx2"/>
                </a:solidFill>
                <a:latin typeface="Arial" pitchFamily="34" charset="0"/>
                <a:cs typeface="Arial" pitchFamily="34" charset="0"/>
              </a:endParaRPr>
            </a:p>
          </p:txBody>
        </p:sp>
        <p:sp>
          <p:nvSpPr>
            <p:cNvPr id="12295" name="Rectangle 6"/>
            <p:cNvSpPr>
              <a:spLocks noChangeArrowheads="1"/>
            </p:cNvSpPr>
            <p:nvPr/>
          </p:nvSpPr>
          <p:spPr bwMode="auto">
            <a:xfrm>
              <a:off x="28" y="1342"/>
              <a:ext cx="935" cy="537"/>
            </a:xfrm>
            <a:prstGeom prst="rect">
              <a:avLst/>
            </a:prstGeom>
            <a:noFill/>
            <a:ln w="9525">
              <a:noFill/>
              <a:miter lim="800000"/>
              <a:headEnd/>
              <a:tailEnd/>
            </a:ln>
          </p:spPr>
          <p:txBody>
            <a:bodyPr/>
            <a:lstStyle/>
            <a:p>
              <a:r>
                <a:rPr lang="es-AR" sz="2000" i="1" dirty="0">
                  <a:solidFill>
                    <a:schemeClr val="tx2"/>
                  </a:solidFill>
                  <a:latin typeface="Arial" pitchFamily="34" charset="0"/>
                  <a:cs typeface="Arial" pitchFamily="34" charset="0"/>
                </a:rPr>
                <a:t>La lechuza:</a:t>
              </a:r>
              <a:endParaRPr lang="es-AR" sz="2000" dirty="0">
                <a:solidFill>
                  <a:schemeClr val="tx2"/>
                </a:solidFill>
                <a:latin typeface="Arial" pitchFamily="34" charset="0"/>
                <a:cs typeface="Arial" pitchFamily="34" charset="0"/>
              </a:endParaRPr>
            </a:p>
            <a:p>
              <a:pPr eaLnBrk="0" hangingPunct="0"/>
              <a:endParaRPr lang="es-AR" sz="2000" dirty="0">
                <a:solidFill>
                  <a:schemeClr val="tx2"/>
                </a:solidFill>
                <a:latin typeface="Arial" pitchFamily="34" charset="0"/>
                <a:cs typeface="Arial" pitchFamily="34" charset="0"/>
              </a:endParaRPr>
            </a:p>
          </p:txBody>
        </p:sp>
        <p:sp>
          <p:nvSpPr>
            <p:cNvPr id="12296" name="Rectangle 7"/>
            <p:cNvSpPr>
              <a:spLocks noChangeArrowheads="1"/>
            </p:cNvSpPr>
            <p:nvPr/>
          </p:nvSpPr>
          <p:spPr bwMode="auto">
            <a:xfrm>
              <a:off x="963" y="1342"/>
              <a:ext cx="2997" cy="537"/>
            </a:xfrm>
            <a:prstGeom prst="rect">
              <a:avLst/>
            </a:prstGeom>
            <a:noFill/>
            <a:ln w="9525">
              <a:noFill/>
              <a:miter lim="800000"/>
              <a:headEnd/>
              <a:tailEnd/>
            </a:ln>
          </p:spPr>
          <p:txBody>
            <a:bodyPr/>
            <a:lstStyle/>
            <a:p>
              <a:r>
                <a:rPr lang="es-AR" sz="2000" dirty="0">
                  <a:solidFill>
                    <a:schemeClr val="tx2"/>
                  </a:solidFill>
                  <a:latin typeface="Arial" pitchFamily="34" charset="0"/>
                  <a:cs typeface="Arial" pitchFamily="34" charset="0"/>
                </a:rPr>
                <a:t>- Se orienta bien, vuela mucho y es confiable.</a:t>
              </a:r>
            </a:p>
            <a:p>
              <a:pPr eaLnBrk="0" hangingPunct="0"/>
              <a:r>
                <a:rPr lang="es-AR" sz="2000" dirty="0">
                  <a:solidFill>
                    <a:schemeClr val="tx2"/>
                  </a:solidFill>
                  <a:latin typeface="Arial" pitchFamily="34" charset="0"/>
                  <a:cs typeface="Arial" pitchFamily="34" charset="0"/>
                </a:rPr>
                <a:t> </a:t>
              </a:r>
            </a:p>
            <a:p>
              <a:pPr eaLnBrk="0" hangingPunct="0"/>
              <a:endParaRPr lang="es-AR" sz="2000" dirty="0">
                <a:solidFill>
                  <a:schemeClr val="tx2"/>
                </a:solidFill>
                <a:latin typeface="Arial" pitchFamily="34" charset="0"/>
                <a:cs typeface="Arial" pitchFamily="34" charset="0"/>
              </a:endParaRPr>
            </a:p>
          </p:txBody>
        </p:sp>
        <p:sp>
          <p:nvSpPr>
            <p:cNvPr id="12297" name="Rectangle 8"/>
            <p:cNvSpPr>
              <a:spLocks noChangeArrowheads="1"/>
            </p:cNvSpPr>
            <p:nvPr/>
          </p:nvSpPr>
          <p:spPr bwMode="auto">
            <a:xfrm>
              <a:off x="28" y="1879"/>
              <a:ext cx="935" cy="422"/>
            </a:xfrm>
            <a:prstGeom prst="rect">
              <a:avLst/>
            </a:prstGeom>
            <a:noFill/>
            <a:ln w="9525">
              <a:noFill/>
              <a:miter lim="800000"/>
              <a:headEnd/>
              <a:tailEnd/>
            </a:ln>
          </p:spPr>
          <p:txBody>
            <a:bodyPr/>
            <a:lstStyle/>
            <a:p>
              <a:r>
                <a:rPr lang="es-AR" sz="2000" i="1" dirty="0">
                  <a:solidFill>
                    <a:schemeClr val="tx2"/>
                  </a:solidFill>
                  <a:latin typeface="Arial" pitchFamily="34" charset="0"/>
                  <a:cs typeface="Arial" pitchFamily="34" charset="0"/>
                </a:rPr>
                <a:t>El hipopótamo:</a:t>
              </a:r>
              <a:endParaRPr lang="es-AR" sz="2000" dirty="0">
                <a:solidFill>
                  <a:schemeClr val="tx2"/>
                </a:solidFill>
                <a:latin typeface="Arial" pitchFamily="34" charset="0"/>
                <a:cs typeface="Arial" pitchFamily="34" charset="0"/>
              </a:endParaRPr>
            </a:p>
            <a:p>
              <a:pPr eaLnBrk="0" hangingPunct="0"/>
              <a:endParaRPr lang="es-AR" sz="2000" dirty="0">
                <a:solidFill>
                  <a:schemeClr val="tx2"/>
                </a:solidFill>
                <a:latin typeface="Arial" pitchFamily="34" charset="0"/>
                <a:cs typeface="Arial" pitchFamily="34" charset="0"/>
              </a:endParaRPr>
            </a:p>
          </p:txBody>
        </p:sp>
        <p:sp>
          <p:nvSpPr>
            <p:cNvPr id="12298" name="Rectangle 9"/>
            <p:cNvSpPr>
              <a:spLocks noChangeArrowheads="1"/>
            </p:cNvSpPr>
            <p:nvPr/>
          </p:nvSpPr>
          <p:spPr bwMode="auto">
            <a:xfrm>
              <a:off x="963" y="1879"/>
              <a:ext cx="2997" cy="422"/>
            </a:xfrm>
            <a:prstGeom prst="rect">
              <a:avLst/>
            </a:prstGeom>
            <a:noFill/>
            <a:ln w="9525">
              <a:noFill/>
              <a:miter lim="800000"/>
              <a:headEnd/>
              <a:tailEnd/>
            </a:ln>
          </p:spPr>
          <p:txBody>
            <a:bodyPr/>
            <a:lstStyle/>
            <a:p>
              <a:r>
                <a:rPr lang="es-AR" sz="2000" dirty="0">
                  <a:solidFill>
                    <a:schemeClr val="tx2"/>
                  </a:solidFill>
                  <a:latin typeface="Arial" pitchFamily="34" charset="0"/>
                  <a:cs typeface="Arial" pitchFamily="34" charset="0"/>
                </a:rPr>
                <a:t>- Es un poco tonta.</a:t>
              </a:r>
            </a:p>
            <a:p>
              <a:pPr eaLnBrk="0" hangingPunct="0"/>
              <a:endParaRPr lang="es-AR" sz="2000" dirty="0">
                <a:solidFill>
                  <a:schemeClr val="tx2"/>
                </a:solidFill>
                <a:latin typeface="Arial" pitchFamily="34" charset="0"/>
                <a:cs typeface="Arial" pitchFamily="34" charset="0"/>
              </a:endParaRPr>
            </a:p>
          </p:txBody>
        </p:sp>
      </p:grpSp>
      <p:sp>
        <p:nvSpPr>
          <p:cNvPr id="12" name="Text Box 5"/>
          <p:cNvSpPr txBox="1">
            <a:spLocks noChangeArrowheads="1"/>
          </p:cNvSpPr>
          <p:nvPr/>
        </p:nvSpPr>
        <p:spPr bwMode="auto">
          <a:xfrm>
            <a:off x="3795054" y="73152"/>
            <a:ext cx="4185761" cy="646331"/>
          </a:xfrm>
          <a:prstGeom prst="rect">
            <a:avLst/>
          </a:prstGeom>
          <a:noFill/>
          <a:ln w="9525">
            <a:noFill/>
            <a:miter lim="800000"/>
            <a:headEnd/>
            <a:tailEnd/>
          </a:ln>
        </p:spPr>
        <p:txBody>
          <a:bodyPr wrap="none">
            <a:spAutoFit/>
          </a:bodyPr>
          <a:lstStyle/>
          <a:p>
            <a:r>
              <a:rPr lang="es-AR" sz="3600" dirty="0" smtClean="0">
                <a:solidFill>
                  <a:srgbClr val="000066"/>
                </a:solidFill>
              </a:rPr>
              <a:t>Ejercicio – “El arca”</a:t>
            </a:r>
            <a:endParaRPr lang="es-AR" sz="3600" dirty="0">
              <a:solidFill>
                <a:srgbClr val="000066"/>
              </a:solidFill>
            </a:endParaRPr>
          </a:p>
        </p:txBody>
      </p:sp>
      <p:pic>
        <p:nvPicPr>
          <p:cNvPr id="13" name="7 Imagen" descr="writing-hand-silhouette.jpg"/>
          <p:cNvPicPr>
            <a:picLocks noChangeAspect="1"/>
          </p:cNvPicPr>
          <p:nvPr/>
        </p:nvPicPr>
        <p:blipFill>
          <a:blip r:embed="rId2"/>
          <a:srcRect/>
          <a:stretch>
            <a:fillRect/>
          </a:stretch>
        </p:blipFill>
        <p:spPr bwMode="auto">
          <a:xfrm>
            <a:off x="10602437" y="241465"/>
            <a:ext cx="1162051" cy="8715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16000" y="1447800"/>
            <a:ext cx="10566400" cy="4876800"/>
            <a:chOff x="28" y="0"/>
            <a:chExt cx="3932" cy="2953"/>
          </a:xfrm>
        </p:grpSpPr>
        <p:sp>
          <p:nvSpPr>
            <p:cNvPr id="13315" name="Rectangle 2"/>
            <p:cNvSpPr>
              <a:spLocks noChangeArrowheads="1"/>
            </p:cNvSpPr>
            <p:nvPr/>
          </p:nvSpPr>
          <p:spPr bwMode="auto">
            <a:xfrm>
              <a:off x="28" y="0"/>
              <a:ext cx="935" cy="537"/>
            </a:xfrm>
            <a:prstGeom prst="rect">
              <a:avLst/>
            </a:prstGeom>
            <a:noFill/>
            <a:ln w="9525">
              <a:noFill/>
              <a:miter lim="800000"/>
              <a:headEnd/>
              <a:tailEnd/>
            </a:ln>
          </p:spPr>
          <p:txBody>
            <a:bodyPr/>
            <a:lstStyle/>
            <a:p>
              <a:r>
                <a:rPr lang="es-AR" sz="2000" i="1" dirty="0">
                  <a:solidFill>
                    <a:schemeClr val="tx2"/>
                  </a:solidFill>
                  <a:latin typeface="Arial" pitchFamily="34" charset="0"/>
                  <a:cs typeface="Arial" pitchFamily="34" charset="0"/>
                </a:rPr>
                <a:t>El perro:</a:t>
              </a:r>
              <a:endParaRPr lang="es-AR" sz="2000" dirty="0">
                <a:solidFill>
                  <a:schemeClr val="tx2"/>
                </a:solidFill>
                <a:latin typeface="Arial" pitchFamily="34" charset="0"/>
                <a:cs typeface="Arial" pitchFamily="34" charset="0"/>
              </a:endParaRPr>
            </a:p>
            <a:p>
              <a:pPr eaLnBrk="0" hangingPunct="0"/>
              <a:endParaRPr lang="es-AR" sz="2000" dirty="0">
                <a:solidFill>
                  <a:schemeClr val="tx2"/>
                </a:solidFill>
                <a:latin typeface="Arial" pitchFamily="34" charset="0"/>
                <a:cs typeface="Arial" pitchFamily="34" charset="0"/>
              </a:endParaRPr>
            </a:p>
          </p:txBody>
        </p:sp>
        <p:sp>
          <p:nvSpPr>
            <p:cNvPr id="13316" name="Rectangle 3"/>
            <p:cNvSpPr>
              <a:spLocks noChangeArrowheads="1"/>
            </p:cNvSpPr>
            <p:nvPr/>
          </p:nvSpPr>
          <p:spPr bwMode="auto">
            <a:xfrm>
              <a:off x="963" y="0"/>
              <a:ext cx="2997" cy="537"/>
            </a:xfrm>
            <a:prstGeom prst="rect">
              <a:avLst/>
            </a:prstGeom>
            <a:noFill/>
            <a:ln w="9525">
              <a:noFill/>
              <a:miter lim="800000"/>
              <a:headEnd/>
              <a:tailEnd/>
            </a:ln>
          </p:spPr>
          <p:txBody>
            <a:bodyPr/>
            <a:lstStyle/>
            <a:p>
              <a:r>
                <a:rPr lang="es-AR" sz="2000" dirty="0">
                  <a:solidFill>
                    <a:schemeClr val="tx2"/>
                  </a:solidFill>
                  <a:latin typeface="Arial" pitchFamily="34" charset="0"/>
                  <a:cs typeface="Arial" pitchFamily="34" charset="0"/>
                </a:rPr>
                <a:t>- Va a funcionar, intuyo que va a funcionar!.</a:t>
              </a:r>
            </a:p>
            <a:p>
              <a:pPr eaLnBrk="0" hangingPunct="0"/>
              <a:r>
                <a:rPr lang="es-AR" sz="2000" dirty="0">
                  <a:solidFill>
                    <a:schemeClr val="tx2"/>
                  </a:solidFill>
                  <a:latin typeface="Arial" pitchFamily="34" charset="0"/>
                  <a:cs typeface="Arial" pitchFamily="34" charset="0"/>
                </a:rPr>
                <a:t> </a:t>
              </a:r>
            </a:p>
            <a:p>
              <a:pPr eaLnBrk="0" hangingPunct="0"/>
              <a:endParaRPr lang="es-AR" sz="2000" dirty="0">
                <a:solidFill>
                  <a:schemeClr val="tx2"/>
                </a:solidFill>
                <a:latin typeface="Arial" pitchFamily="34" charset="0"/>
                <a:cs typeface="Arial" pitchFamily="34" charset="0"/>
              </a:endParaRPr>
            </a:p>
          </p:txBody>
        </p:sp>
        <p:sp>
          <p:nvSpPr>
            <p:cNvPr id="13317" name="Rectangle 4"/>
            <p:cNvSpPr>
              <a:spLocks noChangeArrowheads="1"/>
            </p:cNvSpPr>
            <p:nvPr/>
          </p:nvSpPr>
          <p:spPr bwMode="auto">
            <a:xfrm>
              <a:off x="28" y="537"/>
              <a:ext cx="935" cy="671"/>
            </a:xfrm>
            <a:prstGeom prst="rect">
              <a:avLst/>
            </a:prstGeom>
            <a:noFill/>
            <a:ln w="9525">
              <a:noFill/>
              <a:miter lim="800000"/>
              <a:headEnd/>
              <a:tailEnd/>
            </a:ln>
          </p:spPr>
          <p:txBody>
            <a:bodyPr/>
            <a:lstStyle/>
            <a:p>
              <a:r>
                <a:rPr lang="es-AR" sz="2000" i="1" dirty="0">
                  <a:solidFill>
                    <a:schemeClr val="tx2"/>
                  </a:solidFill>
                  <a:latin typeface="Arial" pitchFamily="34" charset="0"/>
                  <a:cs typeface="Arial" pitchFamily="34" charset="0"/>
                </a:rPr>
                <a:t>El caballo:</a:t>
              </a:r>
              <a:endParaRPr lang="es-AR" sz="2000" dirty="0">
                <a:solidFill>
                  <a:schemeClr val="tx2"/>
                </a:solidFill>
                <a:latin typeface="Arial" pitchFamily="34" charset="0"/>
                <a:cs typeface="Arial" pitchFamily="34" charset="0"/>
              </a:endParaRPr>
            </a:p>
            <a:p>
              <a:pPr eaLnBrk="0" hangingPunct="0"/>
              <a:endParaRPr lang="es-AR" sz="2000" dirty="0">
                <a:solidFill>
                  <a:schemeClr val="tx2"/>
                </a:solidFill>
                <a:latin typeface="Arial" pitchFamily="34" charset="0"/>
                <a:cs typeface="Arial" pitchFamily="34" charset="0"/>
              </a:endParaRPr>
            </a:p>
          </p:txBody>
        </p:sp>
        <p:sp>
          <p:nvSpPr>
            <p:cNvPr id="13318" name="Rectangle 5"/>
            <p:cNvSpPr>
              <a:spLocks noChangeArrowheads="1"/>
            </p:cNvSpPr>
            <p:nvPr/>
          </p:nvSpPr>
          <p:spPr bwMode="auto">
            <a:xfrm>
              <a:off x="963" y="537"/>
              <a:ext cx="2997" cy="671"/>
            </a:xfrm>
            <a:prstGeom prst="rect">
              <a:avLst/>
            </a:prstGeom>
            <a:noFill/>
            <a:ln w="9525">
              <a:noFill/>
              <a:miter lim="800000"/>
              <a:headEnd/>
              <a:tailEnd/>
            </a:ln>
          </p:spPr>
          <p:txBody>
            <a:bodyPr/>
            <a:lstStyle/>
            <a:p>
              <a:r>
                <a:rPr lang="es-AR" sz="2000" dirty="0">
                  <a:solidFill>
                    <a:schemeClr val="tx2"/>
                  </a:solidFill>
                  <a:latin typeface="Arial" pitchFamily="34" charset="0"/>
                  <a:cs typeface="Arial" pitchFamily="34" charset="0"/>
                </a:rPr>
                <a:t> - Es una idea lógica y práctica, es simple! </a:t>
              </a:r>
              <a:r>
                <a:rPr lang="es-AR" sz="2000" dirty="0" smtClean="0">
                  <a:solidFill>
                    <a:schemeClr val="tx2"/>
                  </a:solidFill>
                  <a:latin typeface="Arial" pitchFamily="34" charset="0"/>
                  <a:cs typeface="Arial" pitchFamily="34" charset="0"/>
                </a:rPr>
                <a:t>Hagámoslo </a:t>
              </a:r>
              <a:r>
                <a:rPr lang="es-AR" sz="2000" dirty="0">
                  <a:solidFill>
                    <a:schemeClr val="tx2"/>
                  </a:solidFill>
                  <a:latin typeface="Arial" pitchFamily="34" charset="0"/>
                  <a:cs typeface="Arial" pitchFamily="34" charset="0"/>
                </a:rPr>
                <a:t>es una buena oportunidad!.</a:t>
              </a:r>
            </a:p>
            <a:p>
              <a:pPr eaLnBrk="0" hangingPunct="0"/>
              <a:r>
                <a:rPr lang="es-AR" sz="2000" dirty="0">
                  <a:solidFill>
                    <a:schemeClr val="tx2"/>
                  </a:solidFill>
                  <a:latin typeface="Arial" pitchFamily="34" charset="0"/>
                  <a:cs typeface="Arial" pitchFamily="34" charset="0"/>
                </a:rPr>
                <a:t> </a:t>
              </a:r>
            </a:p>
            <a:p>
              <a:pPr eaLnBrk="0" hangingPunct="0"/>
              <a:endParaRPr lang="es-AR" sz="2000" dirty="0">
                <a:solidFill>
                  <a:schemeClr val="tx2"/>
                </a:solidFill>
                <a:latin typeface="Arial" pitchFamily="34" charset="0"/>
                <a:cs typeface="Arial" pitchFamily="34" charset="0"/>
              </a:endParaRPr>
            </a:p>
          </p:txBody>
        </p:sp>
        <p:sp>
          <p:nvSpPr>
            <p:cNvPr id="13319" name="Rectangle 6"/>
            <p:cNvSpPr>
              <a:spLocks noChangeArrowheads="1"/>
            </p:cNvSpPr>
            <p:nvPr/>
          </p:nvSpPr>
          <p:spPr bwMode="auto">
            <a:xfrm>
              <a:off x="28" y="1208"/>
              <a:ext cx="935" cy="671"/>
            </a:xfrm>
            <a:prstGeom prst="rect">
              <a:avLst/>
            </a:prstGeom>
            <a:noFill/>
            <a:ln w="9525">
              <a:noFill/>
              <a:miter lim="800000"/>
              <a:headEnd/>
              <a:tailEnd/>
            </a:ln>
          </p:spPr>
          <p:txBody>
            <a:bodyPr/>
            <a:lstStyle/>
            <a:p>
              <a:r>
                <a:rPr lang="es-AR" sz="2000" i="1" dirty="0">
                  <a:solidFill>
                    <a:schemeClr val="tx2"/>
                  </a:solidFill>
                  <a:latin typeface="Arial" pitchFamily="34" charset="0"/>
                  <a:cs typeface="Arial" pitchFamily="34" charset="0"/>
                </a:rPr>
                <a:t>El hipopótamo:</a:t>
              </a:r>
              <a:endParaRPr lang="es-AR" sz="2000" dirty="0">
                <a:solidFill>
                  <a:schemeClr val="tx2"/>
                </a:solidFill>
                <a:latin typeface="Arial" pitchFamily="34" charset="0"/>
                <a:cs typeface="Arial" pitchFamily="34" charset="0"/>
              </a:endParaRPr>
            </a:p>
            <a:p>
              <a:pPr eaLnBrk="0" hangingPunct="0"/>
              <a:endParaRPr lang="es-AR" sz="2000" dirty="0">
                <a:solidFill>
                  <a:schemeClr val="tx2"/>
                </a:solidFill>
                <a:latin typeface="Arial" pitchFamily="34" charset="0"/>
                <a:cs typeface="Arial" pitchFamily="34" charset="0"/>
              </a:endParaRPr>
            </a:p>
          </p:txBody>
        </p:sp>
        <p:sp>
          <p:nvSpPr>
            <p:cNvPr id="13320" name="Rectangle 7"/>
            <p:cNvSpPr>
              <a:spLocks noChangeArrowheads="1"/>
            </p:cNvSpPr>
            <p:nvPr/>
          </p:nvSpPr>
          <p:spPr bwMode="auto">
            <a:xfrm>
              <a:off x="963" y="1208"/>
              <a:ext cx="2997" cy="671"/>
            </a:xfrm>
            <a:prstGeom prst="rect">
              <a:avLst/>
            </a:prstGeom>
            <a:noFill/>
            <a:ln w="9525">
              <a:noFill/>
              <a:miter lim="800000"/>
              <a:headEnd/>
              <a:tailEnd/>
            </a:ln>
          </p:spPr>
          <p:txBody>
            <a:bodyPr/>
            <a:lstStyle/>
            <a:p>
              <a:r>
                <a:rPr lang="es-AR" sz="2000" dirty="0">
                  <a:solidFill>
                    <a:schemeClr val="tx2"/>
                  </a:solidFill>
                  <a:latin typeface="Arial" pitchFamily="34" charset="0"/>
                  <a:cs typeface="Arial" pitchFamily="34" charset="0"/>
                </a:rPr>
                <a:t>- ¿Cómo sabremos si la paloma interpretará bien lo que vea desde arriba? Ellas no ven las cosas como nosotros!.</a:t>
              </a:r>
            </a:p>
            <a:p>
              <a:pPr eaLnBrk="0" hangingPunct="0"/>
              <a:r>
                <a:rPr lang="es-AR" sz="2000" dirty="0">
                  <a:solidFill>
                    <a:schemeClr val="tx2"/>
                  </a:solidFill>
                  <a:latin typeface="Arial" pitchFamily="34" charset="0"/>
                  <a:cs typeface="Arial" pitchFamily="34" charset="0"/>
                </a:rPr>
                <a:t> </a:t>
              </a:r>
            </a:p>
            <a:p>
              <a:pPr eaLnBrk="0" hangingPunct="0"/>
              <a:endParaRPr lang="es-AR" sz="2000" dirty="0">
                <a:solidFill>
                  <a:schemeClr val="tx2"/>
                </a:solidFill>
                <a:latin typeface="Arial" pitchFamily="34" charset="0"/>
                <a:cs typeface="Arial" pitchFamily="34" charset="0"/>
              </a:endParaRPr>
            </a:p>
          </p:txBody>
        </p:sp>
        <p:sp>
          <p:nvSpPr>
            <p:cNvPr id="13321" name="Rectangle 8"/>
            <p:cNvSpPr>
              <a:spLocks noChangeArrowheads="1"/>
            </p:cNvSpPr>
            <p:nvPr/>
          </p:nvSpPr>
          <p:spPr bwMode="auto">
            <a:xfrm>
              <a:off x="28" y="1879"/>
              <a:ext cx="935" cy="537"/>
            </a:xfrm>
            <a:prstGeom prst="rect">
              <a:avLst/>
            </a:prstGeom>
            <a:noFill/>
            <a:ln w="9525">
              <a:noFill/>
              <a:miter lim="800000"/>
              <a:headEnd/>
              <a:tailEnd/>
            </a:ln>
          </p:spPr>
          <p:txBody>
            <a:bodyPr/>
            <a:lstStyle/>
            <a:p>
              <a:r>
                <a:rPr lang="es-AR" sz="2000" i="1" dirty="0">
                  <a:solidFill>
                    <a:schemeClr val="tx2"/>
                  </a:solidFill>
                  <a:latin typeface="Arial" pitchFamily="34" charset="0"/>
                  <a:cs typeface="Arial" pitchFamily="34" charset="0"/>
                </a:rPr>
                <a:t>El caballo:</a:t>
              </a:r>
              <a:endParaRPr lang="es-AR" sz="2000" dirty="0">
                <a:solidFill>
                  <a:schemeClr val="tx2"/>
                </a:solidFill>
                <a:latin typeface="Arial" pitchFamily="34" charset="0"/>
                <a:cs typeface="Arial" pitchFamily="34" charset="0"/>
              </a:endParaRPr>
            </a:p>
            <a:p>
              <a:pPr eaLnBrk="0" hangingPunct="0"/>
              <a:endParaRPr lang="es-AR" sz="2000" dirty="0">
                <a:solidFill>
                  <a:schemeClr val="tx2"/>
                </a:solidFill>
                <a:latin typeface="Arial" pitchFamily="34" charset="0"/>
                <a:cs typeface="Arial" pitchFamily="34" charset="0"/>
              </a:endParaRPr>
            </a:p>
          </p:txBody>
        </p:sp>
        <p:sp>
          <p:nvSpPr>
            <p:cNvPr id="13322" name="Rectangle 9"/>
            <p:cNvSpPr>
              <a:spLocks noChangeArrowheads="1"/>
            </p:cNvSpPr>
            <p:nvPr/>
          </p:nvSpPr>
          <p:spPr bwMode="auto">
            <a:xfrm>
              <a:off x="963" y="1879"/>
              <a:ext cx="2997" cy="537"/>
            </a:xfrm>
            <a:prstGeom prst="rect">
              <a:avLst/>
            </a:prstGeom>
            <a:noFill/>
            <a:ln w="9525">
              <a:noFill/>
              <a:miter lim="800000"/>
              <a:headEnd/>
              <a:tailEnd/>
            </a:ln>
          </p:spPr>
          <p:txBody>
            <a:bodyPr/>
            <a:lstStyle/>
            <a:p>
              <a:r>
                <a:rPr lang="es-AR" sz="2000" dirty="0">
                  <a:solidFill>
                    <a:schemeClr val="tx2"/>
                  </a:solidFill>
                  <a:latin typeface="Arial" pitchFamily="34" charset="0"/>
                  <a:cs typeface="Arial" pitchFamily="34" charset="0"/>
                </a:rPr>
                <a:t>- Me ofrezco para hablar con la paloma.</a:t>
              </a:r>
            </a:p>
            <a:p>
              <a:pPr eaLnBrk="0" hangingPunct="0"/>
              <a:r>
                <a:rPr lang="es-AR" sz="2000" dirty="0">
                  <a:solidFill>
                    <a:schemeClr val="tx2"/>
                  </a:solidFill>
                  <a:latin typeface="Arial" pitchFamily="34" charset="0"/>
                  <a:cs typeface="Arial" pitchFamily="34" charset="0"/>
                </a:rPr>
                <a:t> </a:t>
              </a:r>
            </a:p>
            <a:p>
              <a:pPr eaLnBrk="0" hangingPunct="0"/>
              <a:endParaRPr lang="es-AR" sz="2000" dirty="0">
                <a:solidFill>
                  <a:schemeClr val="tx2"/>
                </a:solidFill>
                <a:latin typeface="Arial" pitchFamily="34" charset="0"/>
                <a:cs typeface="Arial" pitchFamily="34" charset="0"/>
              </a:endParaRPr>
            </a:p>
          </p:txBody>
        </p:sp>
        <p:sp>
          <p:nvSpPr>
            <p:cNvPr id="13323" name="Rectangle 10"/>
            <p:cNvSpPr>
              <a:spLocks noChangeArrowheads="1"/>
            </p:cNvSpPr>
            <p:nvPr/>
          </p:nvSpPr>
          <p:spPr bwMode="auto">
            <a:xfrm>
              <a:off x="28" y="2416"/>
              <a:ext cx="935" cy="537"/>
            </a:xfrm>
            <a:prstGeom prst="rect">
              <a:avLst/>
            </a:prstGeom>
            <a:noFill/>
            <a:ln w="9525">
              <a:noFill/>
              <a:miter lim="800000"/>
              <a:headEnd/>
              <a:tailEnd/>
            </a:ln>
          </p:spPr>
          <p:txBody>
            <a:bodyPr/>
            <a:lstStyle/>
            <a:p>
              <a:r>
                <a:rPr lang="es-AR" sz="2000" i="1" dirty="0">
                  <a:solidFill>
                    <a:schemeClr val="tx2"/>
                  </a:solidFill>
                  <a:latin typeface="Arial" pitchFamily="34" charset="0"/>
                  <a:cs typeface="Arial" pitchFamily="34" charset="0"/>
                </a:rPr>
                <a:t>El león:</a:t>
              </a:r>
              <a:endParaRPr lang="es-AR" sz="2000" dirty="0">
                <a:solidFill>
                  <a:schemeClr val="tx2"/>
                </a:solidFill>
                <a:latin typeface="Arial" pitchFamily="34" charset="0"/>
                <a:cs typeface="Arial" pitchFamily="34" charset="0"/>
              </a:endParaRPr>
            </a:p>
            <a:p>
              <a:pPr eaLnBrk="0" hangingPunct="0"/>
              <a:endParaRPr lang="es-AR" sz="2000" dirty="0">
                <a:solidFill>
                  <a:schemeClr val="tx2"/>
                </a:solidFill>
                <a:latin typeface="Arial" pitchFamily="34" charset="0"/>
                <a:cs typeface="Arial" pitchFamily="34" charset="0"/>
              </a:endParaRPr>
            </a:p>
          </p:txBody>
        </p:sp>
        <p:sp>
          <p:nvSpPr>
            <p:cNvPr id="13324" name="Rectangle 11"/>
            <p:cNvSpPr>
              <a:spLocks noChangeArrowheads="1"/>
            </p:cNvSpPr>
            <p:nvPr/>
          </p:nvSpPr>
          <p:spPr bwMode="auto">
            <a:xfrm>
              <a:off x="963" y="2416"/>
              <a:ext cx="2997" cy="537"/>
            </a:xfrm>
            <a:prstGeom prst="rect">
              <a:avLst/>
            </a:prstGeom>
            <a:noFill/>
            <a:ln w="9525">
              <a:noFill/>
              <a:miter lim="800000"/>
              <a:headEnd/>
              <a:tailEnd/>
            </a:ln>
          </p:spPr>
          <p:txBody>
            <a:bodyPr/>
            <a:lstStyle/>
            <a:p>
              <a:r>
                <a:rPr lang="es-AR" sz="2000" dirty="0">
                  <a:solidFill>
                    <a:schemeClr val="tx2"/>
                  </a:solidFill>
                  <a:latin typeface="Arial" pitchFamily="34" charset="0"/>
                  <a:cs typeface="Arial" pitchFamily="34" charset="0"/>
                </a:rPr>
                <a:t>- Correcto. No podemos decidir sin su consentimiento.</a:t>
              </a:r>
            </a:p>
            <a:p>
              <a:pPr eaLnBrk="0" hangingPunct="0"/>
              <a:r>
                <a:rPr lang="es-AR" sz="2000" dirty="0">
                  <a:solidFill>
                    <a:schemeClr val="tx2"/>
                  </a:solidFill>
                  <a:latin typeface="Arial" pitchFamily="34" charset="0"/>
                  <a:cs typeface="Arial" pitchFamily="34" charset="0"/>
                </a:rPr>
                <a:t> </a:t>
              </a:r>
            </a:p>
            <a:p>
              <a:pPr eaLnBrk="0" hangingPunct="0"/>
              <a:endParaRPr lang="es-AR" sz="2000" dirty="0">
                <a:solidFill>
                  <a:schemeClr val="tx2"/>
                </a:solidFill>
                <a:latin typeface="Arial" pitchFamily="34" charset="0"/>
                <a:cs typeface="Arial" pitchFamily="34" charset="0"/>
              </a:endParaRPr>
            </a:p>
          </p:txBody>
        </p:sp>
      </p:grpSp>
      <p:sp>
        <p:nvSpPr>
          <p:cNvPr id="14" name="Text Box 5"/>
          <p:cNvSpPr txBox="1">
            <a:spLocks noChangeArrowheads="1"/>
          </p:cNvSpPr>
          <p:nvPr/>
        </p:nvSpPr>
        <p:spPr bwMode="auto">
          <a:xfrm>
            <a:off x="3795054" y="60960"/>
            <a:ext cx="4185761" cy="646331"/>
          </a:xfrm>
          <a:prstGeom prst="rect">
            <a:avLst/>
          </a:prstGeom>
          <a:noFill/>
          <a:ln w="9525">
            <a:noFill/>
            <a:miter lim="800000"/>
            <a:headEnd/>
            <a:tailEnd/>
          </a:ln>
        </p:spPr>
        <p:txBody>
          <a:bodyPr wrap="none">
            <a:spAutoFit/>
          </a:bodyPr>
          <a:lstStyle/>
          <a:p>
            <a:r>
              <a:rPr lang="es-AR" sz="3600" dirty="0" smtClean="0">
                <a:solidFill>
                  <a:srgbClr val="000066"/>
                </a:solidFill>
              </a:rPr>
              <a:t>Ejercicio – “El arca”</a:t>
            </a:r>
            <a:endParaRPr lang="es-AR" sz="3600" dirty="0">
              <a:solidFill>
                <a:srgbClr val="000066"/>
              </a:solidFill>
            </a:endParaRPr>
          </a:p>
        </p:txBody>
      </p:sp>
      <p:pic>
        <p:nvPicPr>
          <p:cNvPr id="15" name="7 Imagen" descr="writing-hand-silhouette.jpg"/>
          <p:cNvPicPr>
            <a:picLocks noChangeAspect="1"/>
          </p:cNvPicPr>
          <p:nvPr/>
        </p:nvPicPr>
        <p:blipFill>
          <a:blip r:embed="rId2"/>
          <a:srcRect/>
          <a:stretch>
            <a:fillRect/>
          </a:stretch>
        </p:blipFill>
        <p:spPr bwMode="auto">
          <a:xfrm>
            <a:off x="10602437" y="241465"/>
            <a:ext cx="1162051" cy="8715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117600" y="1447800"/>
            <a:ext cx="10507133" cy="2160588"/>
            <a:chOff x="28" y="0"/>
            <a:chExt cx="3932" cy="1361"/>
          </a:xfrm>
        </p:grpSpPr>
        <p:sp>
          <p:nvSpPr>
            <p:cNvPr id="14340" name="Rectangle 2"/>
            <p:cNvSpPr>
              <a:spLocks noChangeArrowheads="1"/>
            </p:cNvSpPr>
            <p:nvPr/>
          </p:nvSpPr>
          <p:spPr bwMode="auto">
            <a:xfrm>
              <a:off x="28" y="0"/>
              <a:ext cx="935" cy="939"/>
            </a:xfrm>
            <a:prstGeom prst="rect">
              <a:avLst/>
            </a:prstGeom>
            <a:noFill/>
            <a:ln w="9525">
              <a:noFill/>
              <a:miter lim="800000"/>
              <a:headEnd/>
              <a:tailEnd/>
            </a:ln>
          </p:spPr>
          <p:txBody>
            <a:bodyPr/>
            <a:lstStyle/>
            <a:p>
              <a:r>
                <a:rPr lang="es-AR" sz="2000" i="1" dirty="0">
                  <a:solidFill>
                    <a:schemeClr val="tx2"/>
                  </a:solidFill>
                  <a:latin typeface="Arial" pitchFamily="34" charset="0"/>
                  <a:cs typeface="Arial" pitchFamily="34" charset="0"/>
                </a:rPr>
                <a:t>El mono:</a:t>
              </a:r>
              <a:endParaRPr lang="es-AR" sz="2000" dirty="0">
                <a:solidFill>
                  <a:schemeClr val="tx2"/>
                </a:solidFill>
                <a:latin typeface="Arial" pitchFamily="34" charset="0"/>
                <a:cs typeface="Arial" pitchFamily="34" charset="0"/>
              </a:endParaRPr>
            </a:p>
            <a:p>
              <a:pPr eaLnBrk="0" hangingPunct="0"/>
              <a:endParaRPr lang="es-AR" sz="2000" dirty="0">
                <a:solidFill>
                  <a:schemeClr val="tx2"/>
                </a:solidFill>
                <a:latin typeface="Arial" pitchFamily="34" charset="0"/>
                <a:cs typeface="Arial" pitchFamily="34" charset="0"/>
              </a:endParaRPr>
            </a:p>
          </p:txBody>
        </p:sp>
        <p:sp>
          <p:nvSpPr>
            <p:cNvPr id="14341" name="Rectangle 3"/>
            <p:cNvSpPr>
              <a:spLocks noChangeArrowheads="1"/>
            </p:cNvSpPr>
            <p:nvPr/>
          </p:nvSpPr>
          <p:spPr bwMode="auto">
            <a:xfrm>
              <a:off x="963" y="0"/>
              <a:ext cx="2997" cy="939"/>
            </a:xfrm>
            <a:prstGeom prst="rect">
              <a:avLst/>
            </a:prstGeom>
            <a:noFill/>
            <a:ln w="9525">
              <a:noFill/>
              <a:miter lim="800000"/>
              <a:headEnd/>
              <a:tailEnd/>
            </a:ln>
          </p:spPr>
          <p:txBody>
            <a:bodyPr/>
            <a:lstStyle/>
            <a:p>
              <a:r>
                <a:rPr lang="es-AR" sz="2000" dirty="0">
                  <a:solidFill>
                    <a:schemeClr val="tx2"/>
                  </a:solidFill>
                  <a:latin typeface="Arial" pitchFamily="34" charset="0"/>
                  <a:cs typeface="Arial" pitchFamily="34" charset="0"/>
                </a:rPr>
                <a:t>- </a:t>
              </a:r>
              <a:r>
                <a:rPr lang="es-AR" sz="2000" dirty="0" smtClean="0">
                  <a:solidFill>
                    <a:schemeClr val="tx2"/>
                  </a:solidFill>
                  <a:latin typeface="Arial" pitchFamily="34" charset="0"/>
                  <a:cs typeface="Arial" pitchFamily="34" charset="0"/>
                </a:rPr>
                <a:t>¡Un </a:t>
              </a:r>
              <a:r>
                <a:rPr lang="es-AR" sz="2000" dirty="0">
                  <a:solidFill>
                    <a:schemeClr val="tx2"/>
                  </a:solidFill>
                  <a:latin typeface="Arial" pitchFamily="34" charset="0"/>
                  <a:cs typeface="Arial" pitchFamily="34" charset="0"/>
                </a:rPr>
                <a:t>momento! (dijo pensando en la advertencia del hipopótamo). Digámosle que traiga algo, si encuentra tierra seca que traiga una ramita de un árbol, de esta manera sabremos si el agua ya bajó lo suficiente!.</a:t>
              </a:r>
            </a:p>
            <a:p>
              <a:pPr eaLnBrk="0" hangingPunct="0"/>
              <a:r>
                <a:rPr lang="es-AR" sz="2000" dirty="0">
                  <a:solidFill>
                    <a:schemeClr val="tx2"/>
                  </a:solidFill>
                  <a:latin typeface="Arial" pitchFamily="34" charset="0"/>
                  <a:cs typeface="Arial" pitchFamily="34" charset="0"/>
                </a:rPr>
                <a:t> </a:t>
              </a:r>
            </a:p>
            <a:p>
              <a:pPr eaLnBrk="0" hangingPunct="0"/>
              <a:endParaRPr lang="es-AR" sz="2000" dirty="0">
                <a:solidFill>
                  <a:schemeClr val="tx2"/>
                </a:solidFill>
                <a:latin typeface="Arial" pitchFamily="34" charset="0"/>
                <a:cs typeface="Arial" pitchFamily="34" charset="0"/>
              </a:endParaRPr>
            </a:p>
          </p:txBody>
        </p:sp>
        <p:sp>
          <p:nvSpPr>
            <p:cNvPr id="14342" name="Rectangle 4"/>
            <p:cNvSpPr>
              <a:spLocks noChangeArrowheads="1"/>
            </p:cNvSpPr>
            <p:nvPr/>
          </p:nvSpPr>
          <p:spPr bwMode="auto">
            <a:xfrm>
              <a:off x="28" y="939"/>
              <a:ext cx="935" cy="422"/>
            </a:xfrm>
            <a:prstGeom prst="rect">
              <a:avLst/>
            </a:prstGeom>
            <a:noFill/>
            <a:ln w="9525">
              <a:noFill/>
              <a:miter lim="800000"/>
              <a:headEnd/>
              <a:tailEnd/>
            </a:ln>
          </p:spPr>
          <p:txBody>
            <a:bodyPr/>
            <a:lstStyle/>
            <a:p>
              <a:r>
                <a:rPr lang="es-AR" sz="2000" i="1" dirty="0">
                  <a:solidFill>
                    <a:schemeClr val="tx2"/>
                  </a:solidFill>
                  <a:latin typeface="Arial" pitchFamily="34" charset="0"/>
                  <a:cs typeface="Arial" pitchFamily="34" charset="0"/>
                </a:rPr>
                <a:t>El perro:</a:t>
              </a:r>
              <a:endParaRPr lang="es-AR" sz="2000" dirty="0">
                <a:solidFill>
                  <a:schemeClr val="tx2"/>
                </a:solidFill>
                <a:latin typeface="Arial" pitchFamily="34" charset="0"/>
                <a:cs typeface="Arial" pitchFamily="34" charset="0"/>
              </a:endParaRPr>
            </a:p>
            <a:p>
              <a:pPr eaLnBrk="0" hangingPunct="0"/>
              <a:endParaRPr lang="es-AR" sz="2000" dirty="0">
                <a:solidFill>
                  <a:schemeClr val="tx2"/>
                </a:solidFill>
                <a:latin typeface="Arial" pitchFamily="34" charset="0"/>
                <a:cs typeface="Arial" pitchFamily="34" charset="0"/>
              </a:endParaRPr>
            </a:p>
          </p:txBody>
        </p:sp>
        <p:sp>
          <p:nvSpPr>
            <p:cNvPr id="14343" name="Rectangle 5"/>
            <p:cNvSpPr>
              <a:spLocks noChangeArrowheads="1"/>
            </p:cNvSpPr>
            <p:nvPr/>
          </p:nvSpPr>
          <p:spPr bwMode="auto">
            <a:xfrm>
              <a:off x="963" y="939"/>
              <a:ext cx="2997" cy="422"/>
            </a:xfrm>
            <a:prstGeom prst="rect">
              <a:avLst/>
            </a:prstGeom>
            <a:noFill/>
            <a:ln w="9525">
              <a:noFill/>
              <a:miter lim="800000"/>
              <a:headEnd/>
              <a:tailEnd/>
            </a:ln>
          </p:spPr>
          <p:txBody>
            <a:bodyPr/>
            <a:lstStyle/>
            <a:p>
              <a:r>
                <a:rPr lang="es-AR" sz="2000" dirty="0">
                  <a:solidFill>
                    <a:schemeClr val="tx2"/>
                  </a:solidFill>
                  <a:latin typeface="Arial" pitchFamily="34" charset="0"/>
                  <a:cs typeface="Arial" pitchFamily="34" charset="0"/>
                </a:rPr>
                <a:t>- </a:t>
              </a:r>
              <a:r>
                <a:rPr lang="es-AR" sz="2000" dirty="0" smtClean="0">
                  <a:solidFill>
                    <a:schemeClr val="tx2"/>
                  </a:solidFill>
                  <a:latin typeface="Arial" pitchFamily="34" charset="0"/>
                  <a:cs typeface="Arial" pitchFamily="34" charset="0"/>
                </a:rPr>
                <a:t>¡Qué </a:t>
              </a:r>
              <a:r>
                <a:rPr lang="es-AR" sz="2000" dirty="0">
                  <a:solidFill>
                    <a:schemeClr val="tx2"/>
                  </a:solidFill>
                  <a:latin typeface="Arial" pitchFamily="34" charset="0"/>
                  <a:cs typeface="Arial" pitchFamily="34" charset="0"/>
                </a:rPr>
                <a:t>bueno!, siento que ya encontramos la solución</a:t>
              </a:r>
            </a:p>
            <a:p>
              <a:pPr eaLnBrk="0" hangingPunct="0"/>
              <a:endParaRPr lang="es-AR" sz="2000" dirty="0">
                <a:solidFill>
                  <a:schemeClr val="tx2"/>
                </a:solidFill>
                <a:latin typeface="Arial" pitchFamily="34" charset="0"/>
                <a:cs typeface="Arial" pitchFamily="34" charset="0"/>
              </a:endParaRPr>
            </a:p>
          </p:txBody>
        </p:sp>
      </p:grpSp>
      <p:sp>
        <p:nvSpPr>
          <p:cNvPr id="14339" name="Rectangle 7"/>
          <p:cNvSpPr>
            <a:spLocks noChangeArrowheads="1"/>
          </p:cNvSpPr>
          <p:nvPr/>
        </p:nvSpPr>
        <p:spPr bwMode="auto">
          <a:xfrm>
            <a:off x="1524000" y="4267201"/>
            <a:ext cx="10261600" cy="1631216"/>
          </a:xfrm>
          <a:prstGeom prst="rect">
            <a:avLst/>
          </a:prstGeom>
          <a:noFill/>
          <a:ln w="9525">
            <a:noFill/>
            <a:miter lim="800000"/>
            <a:headEnd/>
            <a:tailEnd/>
          </a:ln>
        </p:spPr>
        <p:txBody>
          <a:bodyPr>
            <a:spAutoFit/>
          </a:bodyPr>
          <a:lstStyle/>
          <a:p>
            <a:r>
              <a:rPr lang="es-AR" sz="2000" dirty="0">
                <a:latin typeface="Tahoma" pitchFamily="34" charset="0"/>
                <a:cs typeface="Times New Roman" pitchFamily="18" charset="0"/>
              </a:rPr>
              <a:t> El león vio con agrado que era el momento de parar la discusión, no hizo falta más que un pequeño gesto y el caballo fue a hablar con la paloma.</a:t>
            </a:r>
          </a:p>
          <a:p>
            <a:pPr eaLnBrk="0" hangingPunct="0"/>
            <a:r>
              <a:rPr lang="es-AR" sz="2000" dirty="0">
                <a:latin typeface="Tahoma" pitchFamily="34" charset="0"/>
                <a:cs typeface="Times New Roman" pitchFamily="18" charset="0"/>
              </a:rPr>
              <a:t> </a:t>
            </a:r>
          </a:p>
          <a:p>
            <a:pPr eaLnBrk="0" hangingPunct="0"/>
            <a:r>
              <a:rPr lang="es-AR" sz="2000" dirty="0">
                <a:latin typeface="Tahoma" pitchFamily="34" charset="0"/>
                <a:cs typeface="Times New Roman" pitchFamily="18" charset="0"/>
              </a:rPr>
              <a:t>La paloma, halagada, aceptó la tarea.</a:t>
            </a:r>
          </a:p>
          <a:p>
            <a:pPr eaLnBrk="0" hangingPunct="0"/>
            <a:endParaRPr lang="es-AR" sz="2000" dirty="0">
              <a:latin typeface="Tahoma" pitchFamily="34" charset="0"/>
            </a:endParaRPr>
          </a:p>
        </p:txBody>
      </p:sp>
      <p:sp>
        <p:nvSpPr>
          <p:cNvPr id="9" name="Text Box 5"/>
          <p:cNvSpPr txBox="1">
            <a:spLocks noChangeArrowheads="1"/>
          </p:cNvSpPr>
          <p:nvPr/>
        </p:nvSpPr>
        <p:spPr bwMode="auto">
          <a:xfrm>
            <a:off x="3795054" y="97536"/>
            <a:ext cx="4185761" cy="646331"/>
          </a:xfrm>
          <a:prstGeom prst="rect">
            <a:avLst/>
          </a:prstGeom>
          <a:noFill/>
          <a:ln w="9525">
            <a:noFill/>
            <a:miter lim="800000"/>
            <a:headEnd/>
            <a:tailEnd/>
          </a:ln>
        </p:spPr>
        <p:txBody>
          <a:bodyPr wrap="none">
            <a:spAutoFit/>
          </a:bodyPr>
          <a:lstStyle/>
          <a:p>
            <a:r>
              <a:rPr lang="es-AR" sz="3600" dirty="0" smtClean="0">
                <a:solidFill>
                  <a:srgbClr val="000066"/>
                </a:solidFill>
              </a:rPr>
              <a:t>Ejercicio – “El arca”</a:t>
            </a:r>
            <a:endParaRPr lang="es-AR" sz="3600" dirty="0">
              <a:solidFill>
                <a:srgbClr val="000066"/>
              </a:solidFill>
            </a:endParaRPr>
          </a:p>
        </p:txBody>
      </p:sp>
      <p:pic>
        <p:nvPicPr>
          <p:cNvPr id="10" name="7 Imagen" descr="writing-hand-silhouette.jpg"/>
          <p:cNvPicPr>
            <a:picLocks noChangeAspect="1"/>
          </p:cNvPicPr>
          <p:nvPr/>
        </p:nvPicPr>
        <p:blipFill>
          <a:blip r:embed="rId2"/>
          <a:srcRect/>
          <a:stretch>
            <a:fillRect/>
          </a:stretch>
        </p:blipFill>
        <p:spPr bwMode="auto">
          <a:xfrm>
            <a:off x="10602437" y="241465"/>
            <a:ext cx="1162051" cy="8715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ChangeArrowheads="1"/>
          </p:cNvSpPr>
          <p:nvPr/>
        </p:nvSpPr>
        <p:spPr bwMode="auto">
          <a:xfrm>
            <a:off x="995680" y="1600201"/>
            <a:ext cx="10363200" cy="3170099"/>
          </a:xfrm>
          <a:prstGeom prst="rect">
            <a:avLst/>
          </a:prstGeom>
          <a:noFill/>
          <a:ln w="9525">
            <a:noFill/>
            <a:miter lim="800000"/>
            <a:headEnd/>
            <a:tailEnd/>
          </a:ln>
        </p:spPr>
        <p:txBody>
          <a:bodyPr>
            <a:spAutoFit/>
          </a:bodyPr>
          <a:lstStyle/>
          <a:p>
            <a:pPr algn="just"/>
            <a:r>
              <a:rPr lang="es-AR" sz="2000" b="1" i="1" dirty="0">
                <a:solidFill>
                  <a:schemeClr val="tx2"/>
                </a:solidFill>
                <a:latin typeface="Arial" pitchFamily="34" charset="0"/>
                <a:cs typeface="Arial" pitchFamily="34" charset="0"/>
              </a:rPr>
              <a:t>Tras una emocionada despedida, la paloma salió y volvió con una ramita de olivo en el pico. Se la entregó a Noé y dijo a todos: Podemos salir!.</a:t>
            </a:r>
            <a:endParaRPr lang="es-AR" sz="2000" dirty="0">
              <a:solidFill>
                <a:schemeClr val="tx2"/>
              </a:solidFill>
              <a:latin typeface="Arial" pitchFamily="34" charset="0"/>
              <a:cs typeface="Arial" pitchFamily="34" charset="0"/>
            </a:endParaRPr>
          </a:p>
          <a:p>
            <a:pPr algn="just" eaLnBrk="0" hangingPunct="0"/>
            <a:r>
              <a:rPr lang="es-AR" sz="2000" b="1" i="1" dirty="0">
                <a:solidFill>
                  <a:schemeClr val="tx2"/>
                </a:solidFill>
                <a:latin typeface="Arial" pitchFamily="34" charset="0"/>
                <a:cs typeface="Arial" pitchFamily="34" charset="0"/>
              </a:rPr>
              <a:t> </a:t>
            </a:r>
            <a:endParaRPr lang="es-AR" sz="2000" dirty="0">
              <a:solidFill>
                <a:schemeClr val="tx2"/>
              </a:solidFill>
              <a:latin typeface="Arial" pitchFamily="34" charset="0"/>
              <a:cs typeface="Arial" pitchFamily="34" charset="0"/>
            </a:endParaRPr>
          </a:p>
          <a:p>
            <a:pPr algn="just" eaLnBrk="0" hangingPunct="0"/>
            <a:r>
              <a:rPr lang="es-AR" sz="2000" dirty="0">
                <a:solidFill>
                  <a:schemeClr val="tx2"/>
                </a:solidFill>
                <a:latin typeface="Arial" pitchFamily="34" charset="0"/>
                <a:cs typeface="Arial" pitchFamily="34" charset="0"/>
              </a:rPr>
              <a:t>Durante los días del encierro, la señora de Noé se entretenía tejiendo unos sombreros de colores.</a:t>
            </a:r>
          </a:p>
          <a:p>
            <a:pPr algn="just" eaLnBrk="0" hangingPunct="0"/>
            <a:r>
              <a:rPr lang="es-AR" sz="2000" dirty="0">
                <a:solidFill>
                  <a:schemeClr val="tx2"/>
                </a:solidFill>
                <a:latin typeface="Arial" pitchFamily="34" charset="0"/>
                <a:cs typeface="Arial" pitchFamily="34" charset="0"/>
              </a:rPr>
              <a:t> </a:t>
            </a:r>
          </a:p>
          <a:p>
            <a:pPr algn="just" eaLnBrk="0" hangingPunct="0"/>
            <a:r>
              <a:rPr lang="es-AR" sz="2000" dirty="0">
                <a:solidFill>
                  <a:schemeClr val="tx2"/>
                </a:solidFill>
                <a:latin typeface="Arial" pitchFamily="34" charset="0"/>
                <a:cs typeface="Arial" pitchFamily="34" charset="0"/>
              </a:rPr>
              <a:t>Tejió uno blanco, uno rojo, uno amarillo, uno verde, uno negro y uno azul.</a:t>
            </a:r>
          </a:p>
          <a:p>
            <a:pPr algn="just" eaLnBrk="0" hangingPunct="0"/>
            <a:r>
              <a:rPr lang="es-AR" sz="2000" dirty="0">
                <a:solidFill>
                  <a:schemeClr val="tx2"/>
                </a:solidFill>
                <a:latin typeface="Arial" pitchFamily="34" charset="0"/>
                <a:cs typeface="Arial" pitchFamily="34" charset="0"/>
              </a:rPr>
              <a:t> </a:t>
            </a:r>
          </a:p>
          <a:p>
            <a:pPr algn="just" eaLnBrk="0" hangingPunct="0"/>
            <a:r>
              <a:rPr lang="es-AR" sz="2000" dirty="0">
                <a:solidFill>
                  <a:schemeClr val="tx2"/>
                </a:solidFill>
                <a:latin typeface="Arial" pitchFamily="34" charset="0"/>
                <a:cs typeface="Arial" pitchFamily="34" charset="0"/>
              </a:rPr>
              <a:t>Cuando los animales están por salir para repoblar la tierra, Noé les habló y les dijo:</a:t>
            </a:r>
          </a:p>
          <a:p>
            <a:pPr algn="just" eaLnBrk="0" hangingPunct="0"/>
            <a:endParaRPr lang="es-AR" sz="2000" dirty="0">
              <a:solidFill>
                <a:schemeClr val="tx2"/>
              </a:solidFill>
              <a:latin typeface="Arial" pitchFamily="34" charset="0"/>
              <a:cs typeface="Arial" pitchFamily="34" charset="0"/>
            </a:endParaRPr>
          </a:p>
        </p:txBody>
      </p:sp>
      <p:graphicFrame>
        <p:nvGraphicFramePr>
          <p:cNvPr id="25600" name="Object 0"/>
          <p:cNvGraphicFramePr>
            <a:graphicFrameLocks noChangeAspect="1"/>
          </p:cNvGraphicFramePr>
          <p:nvPr/>
        </p:nvGraphicFramePr>
        <p:xfrm>
          <a:off x="6908801" y="5334000"/>
          <a:ext cx="920751" cy="820738"/>
        </p:xfrm>
        <a:graphic>
          <a:graphicData uri="http://schemas.openxmlformats.org/presentationml/2006/ole">
            <p:oleObj spid="_x0000_s1026" name="Bitmap Image" r:id="rId3" imgW="1104762" imgH="1314286" progId="PBrush">
              <p:embed/>
            </p:oleObj>
          </a:graphicData>
        </a:graphic>
      </p:graphicFrame>
      <p:graphicFrame>
        <p:nvGraphicFramePr>
          <p:cNvPr id="25601" name="Object 1"/>
          <p:cNvGraphicFramePr>
            <a:graphicFrameLocks noChangeAspect="1"/>
          </p:cNvGraphicFramePr>
          <p:nvPr/>
        </p:nvGraphicFramePr>
        <p:xfrm>
          <a:off x="5080000" y="5715000"/>
          <a:ext cx="1168400" cy="914400"/>
        </p:xfrm>
        <a:graphic>
          <a:graphicData uri="http://schemas.openxmlformats.org/presentationml/2006/ole">
            <p:oleObj spid="_x0000_s1027" name="Bitmap Image" r:id="rId4" imgW="1400000" imgH="1457143" progId="PBrush">
              <p:embed/>
            </p:oleObj>
          </a:graphicData>
        </a:graphic>
      </p:graphicFrame>
      <p:graphicFrame>
        <p:nvGraphicFramePr>
          <p:cNvPr id="25602" name="Object 2"/>
          <p:cNvGraphicFramePr>
            <a:graphicFrameLocks noChangeAspect="1"/>
          </p:cNvGraphicFramePr>
          <p:nvPr/>
        </p:nvGraphicFramePr>
        <p:xfrm>
          <a:off x="1828800" y="5638801"/>
          <a:ext cx="950384" cy="885825"/>
        </p:xfrm>
        <a:graphic>
          <a:graphicData uri="http://schemas.openxmlformats.org/presentationml/2006/ole">
            <p:oleObj spid="_x0000_s1028" name="Imagen de mapa de bits" r:id="rId5" imgW="1142857" imgH="1419048" progId="PBrush">
              <p:embed/>
            </p:oleObj>
          </a:graphicData>
        </a:graphic>
      </p:graphicFrame>
      <p:graphicFrame>
        <p:nvGraphicFramePr>
          <p:cNvPr id="25603" name="Object 3"/>
          <p:cNvGraphicFramePr>
            <a:graphicFrameLocks noChangeAspect="1"/>
          </p:cNvGraphicFramePr>
          <p:nvPr/>
        </p:nvGraphicFramePr>
        <p:xfrm>
          <a:off x="3556000" y="5410201"/>
          <a:ext cx="1016000" cy="676275"/>
        </p:xfrm>
        <a:graphic>
          <a:graphicData uri="http://schemas.openxmlformats.org/presentationml/2006/ole">
            <p:oleObj spid="_x0000_s1029" name="Bitmap Image" r:id="rId6" imgW="1438095" imgH="1276190" progId="PBrush">
              <p:embed/>
            </p:oleObj>
          </a:graphicData>
        </a:graphic>
      </p:graphicFrame>
      <p:graphicFrame>
        <p:nvGraphicFramePr>
          <p:cNvPr id="25604" name="Object 4"/>
          <p:cNvGraphicFramePr>
            <a:graphicFrameLocks noChangeAspect="1"/>
          </p:cNvGraphicFramePr>
          <p:nvPr/>
        </p:nvGraphicFramePr>
        <p:xfrm>
          <a:off x="8331201" y="5562600"/>
          <a:ext cx="895351" cy="857250"/>
        </p:xfrm>
        <a:graphic>
          <a:graphicData uri="http://schemas.openxmlformats.org/presentationml/2006/ole">
            <p:oleObj spid="_x0000_s1030" name="Imagen de mapa de bits" r:id="rId7" imgW="1028844" imgH="1314286" progId="PBrush">
              <p:embed/>
            </p:oleObj>
          </a:graphicData>
        </a:graphic>
      </p:graphicFrame>
      <p:graphicFrame>
        <p:nvGraphicFramePr>
          <p:cNvPr id="25605" name="Object 5"/>
          <p:cNvGraphicFramePr>
            <a:graphicFrameLocks noChangeAspect="1"/>
          </p:cNvGraphicFramePr>
          <p:nvPr/>
        </p:nvGraphicFramePr>
        <p:xfrm>
          <a:off x="10058400" y="5410200"/>
          <a:ext cx="855133" cy="819150"/>
        </p:xfrm>
        <a:graphic>
          <a:graphicData uri="http://schemas.openxmlformats.org/presentationml/2006/ole">
            <p:oleObj spid="_x0000_s1031" name="Bitmap Image" r:id="rId8" imgW="1000000" imgH="1276190" progId="PBrush">
              <p:embed/>
            </p:oleObj>
          </a:graphicData>
        </a:graphic>
      </p:graphicFrame>
      <p:sp>
        <p:nvSpPr>
          <p:cNvPr id="10" name="Text Box 5"/>
          <p:cNvSpPr txBox="1">
            <a:spLocks noChangeArrowheads="1"/>
          </p:cNvSpPr>
          <p:nvPr/>
        </p:nvSpPr>
        <p:spPr bwMode="auto">
          <a:xfrm>
            <a:off x="3782862" y="60960"/>
            <a:ext cx="4185761" cy="646331"/>
          </a:xfrm>
          <a:prstGeom prst="rect">
            <a:avLst/>
          </a:prstGeom>
          <a:noFill/>
          <a:ln w="9525">
            <a:noFill/>
            <a:miter lim="800000"/>
            <a:headEnd/>
            <a:tailEnd/>
          </a:ln>
        </p:spPr>
        <p:txBody>
          <a:bodyPr wrap="none">
            <a:spAutoFit/>
          </a:bodyPr>
          <a:lstStyle/>
          <a:p>
            <a:r>
              <a:rPr lang="es-AR" sz="3600" dirty="0" smtClean="0">
                <a:solidFill>
                  <a:srgbClr val="000066"/>
                </a:solidFill>
              </a:rPr>
              <a:t>Ejercicio – “El arca”</a:t>
            </a:r>
            <a:endParaRPr lang="es-AR" sz="3600" dirty="0">
              <a:solidFill>
                <a:srgbClr val="000066"/>
              </a:solidFill>
            </a:endParaRPr>
          </a:p>
        </p:txBody>
      </p:sp>
      <p:pic>
        <p:nvPicPr>
          <p:cNvPr id="11" name="7 Imagen" descr="writing-hand-silhouette.jpg"/>
          <p:cNvPicPr>
            <a:picLocks noChangeAspect="1"/>
          </p:cNvPicPr>
          <p:nvPr/>
        </p:nvPicPr>
        <p:blipFill>
          <a:blip r:embed="rId9"/>
          <a:srcRect/>
          <a:stretch>
            <a:fillRect/>
          </a:stretch>
        </p:blipFill>
        <p:spPr bwMode="auto">
          <a:xfrm>
            <a:off x="10602437" y="241465"/>
            <a:ext cx="1162051" cy="8715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50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500"/>
                                  </p:stCondLst>
                                  <p:childTnLst>
                                    <p:set>
                                      <p:cBhvr>
                                        <p:cTn id="11" dur="1" fill="hold">
                                          <p:stCondLst>
                                            <p:cond delay="0"/>
                                          </p:stCondLst>
                                        </p:cTn>
                                        <p:tgtEl>
                                          <p:spTgt spid="25600"/>
                                        </p:tgtEl>
                                        <p:attrNameLst>
                                          <p:attrName>style.visibility</p:attrName>
                                        </p:attrNameLst>
                                      </p:cBhvr>
                                      <p:to>
                                        <p:strVal val="visible"/>
                                      </p:to>
                                    </p:set>
                                    <p:anim calcmode="lin" valueType="num">
                                      <p:cBhvr additive="base">
                                        <p:cTn id="12" dur="500" fill="hold"/>
                                        <p:tgtEl>
                                          <p:spTgt spid="25600"/>
                                        </p:tgtEl>
                                        <p:attrNameLst>
                                          <p:attrName>ppt_x</p:attrName>
                                        </p:attrNameLst>
                                      </p:cBhvr>
                                      <p:tavLst>
                                        <p:tav tm="0">
                                          <p:val>
                                            <p:strVal val="0-#ppt_w/2"/>
                                          </p:val>
                                        </p:tav>
                                        <p:tav tm="100000">
                                          <p:val>
                                            <p:strVal val="#ppt_x"/>
                                          </p:val>
                                        </p:tav>
                                      </p:tavLst>
                                    </p:anim>
                                    <p:anim calcmode="lin" valueType="num">
                                      <p:cBhvr additive="base">
                                        <p:cTn id="13" dur="500" fill="hold"/>
                                        <p:tgtEl>
                                          <p:spTgt spid="25600"/>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500"/>
                                  </p:stCondLst>
                                  <p:childTnLst>
                                    <p:set>
                                      <p:cBhvr>
                                        <p:cTn id="16" dur="1" fill="hold">
                                          <p:stCondLst>
                                            <p:cond delay="0"/>
                                          </p:stCondLst>
                                        </p:cTn>
                                        <p:tgtEl>
                                          <p:spTgt spid="25601"/>
                                        </p:tgtEl>
                                        <p:attrNameLst>
                                          <p:attrName>style.visibility</p:attrName>
                                        </p:attrNameLst>
                                      </p:cBhvr>
                                      <p:to>
                                        <p:strVal val="visible"/>
                                      </p:to>
                                    </p:set>
                                    <p:anim calcmode="lin" valueType="num">
                                      <p:cBhvr additive="base">
                                        <p:cTn id="17" dur="500" fill="hold"/>
                                        <p:tgtEl>
                                          <p:spTgt spid="25601"/>
                                        </p:tgtEl>
                                        <p:attrNameLst>
                                          <p:attrName>ppt_x</p:attrName>
                                        </p:attrNameLst>
                                      </p:cBhvr>
                                      <p:tavLst>
                                        <p:tav tm="0">
                                          <p:val>
                                            <p:strVal val="1+#ppt_w/2"/>
                                          </p:val>
                                        </p:tav>
                                        <p:tav tm="100000">
                                          <p:val>
                                            <p:strVal val="#ppt_x"/>
                                          </p:val>
                                        </p:tav>
                                      </p:tavLst>
                                    </p:anim>
                                    <p:anim calcmode="lin" valueType="num">
                                      <p:cBhvr additive="base">
                                        <p:cTn id="18" dur="500" fill="hold"/>
                                        <p:tgtEl>
                                          <p:spTgt spid="25601"/>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6" fill="hold" nodeType="afterEffect">
                                  <p:stCondLst>
                                    <p:cond delay="500"/>
                                  </p:stCondLst>
                                  <p:childTnLst>
                                    <p:set>
                                      <p:cBhvr>
                                        <p:cTn id="21" dur="1" fill="hold">
                                          <p:stCondLst>
                                            <p:cond delay="0"/>
                                          </p:stCondLst>
                                        </p:cTn>
                                        <p:tgtEl>
                                          <p:spTgt spid="25604"/>
                                        </p:tgtEl>
                                        <p:attrNameLst>
                                          <p:attrName>style.visibility</p:attrName>
                                        </p:attrNameLst>
                                      </p:cBhvr>
                                      <p:to>
                                        <p:strVal val="visible"/>
                                      </p:to>
                                    </p:set>
                                    <p:anim calcmode="lin" valueType="num">
                                      <p:cBhvr additive="base">
                                        <p:cTn id="22" dur="500" fill="hold"/>
                                        <p:tgtEl>
                                          <p:spTgt spid="25604"/>
                                        </p:tgtEl>
                                        <p:attrNameLst>
                                          <p:attrName>ppt_x</p:attrName>
                                        </p:attrNameLst>
                                      </p:cBhvr>
                                      <p:tavLst>
                                        <p:tav tm="0">
                                          <p:val>
                                            <p:strVal val="1+#ppt_w/2"/>
                                          </p:val>
                                        </p:tav>
                                        <p:tav tm="100000">
                                          <p:val>
                                            <p:strVal val="#ppt_x"/>
                                          </p:val>
                                        </p:tav>
                                      </p:tavLst>
                                    </p:anim>
                                    <p:anim calcmode="lin" valueType="num">
                                      <p:cBhvr additive="base">
                                        <p:cTn id="23" dur="500" fill="hold"/>
                                        <p:tgtEl>
                                          <p:spTgt spid="25604"/>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12" fill="hold" nodeType="afterEffect">
                                  <p:stCondLst>
                                    <p:cond delay="500"/>
                                  </p:stCondLst>
                                  <p:childTnLst>
                                    <p:set>
                                      <p:cBhvr>
                                        <p:cTn id="26" dur="1" fill="hold">
                                          <p:stCondLst>
                                            <p:cond delay="0"/>
                                          </p:stCondLst>
                                        </p:cTn>
                                        <p:tgtEl>
                                          <p:spTgt spid="25603"/>
                                        </p:tgtEl>
                                        <p:attrNameLst>
                                          <p:attrName>style.visibility</p:attrName>
                                        </p:attrNameLst>
                                      </p:cBhvr>
                                      <p:to>
                                        <p:strVal val="visible"/>
                                      </p:to>
                                    </p:set>
                                    <p:anim calcmode="lin" valueType="num">
                                      <p:cBhvr additive="base">
                                        <p:cTn id="27" dur="500" fill="hold"/>
                                        <p:tgtEl>
                                          <p:spTgt spid="25603"/>
                                        </p:tgtEl>
                                        <p:attrNameLst>
                                          <p:attrName>ppt_x</p:attrName>
                                        </p:attrNameLst>
                                      </p:cBhvr>
                                      <p:tavLst>
                                        <p:tav tm="0">
                                          <p:val>
                                            <p:strVal val="0-#ppt_w/2"/>
                                          </p:val>
                                        </p:tav>
                                        <p:tav tm="100000">
                                          <p:val>
                                            <p:strVal val="#ppt_x"/>
                                          </p:val>
                                        </p:tav>
                                      </p:tavLst>
                                    </p:anim>
                                    <p:anim calcmode="lin" valueType="num">
                                      <p:cBhvr additive="base">
                                        <p:cTn id="28" dur="500" fill="hold"/>
                                        <p:tgtEl>
                                          <p:spTgt spid="25603"/>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9" fill="hold" nodeType="afterEffect">
                                  <p:stCondLst>
                                    <p:cond delay="500"/>
                                  </p:stCondLst>
                                  <p:childTnLst>
                                    <p:set>
                                      <p:cBhvr>
                                        <p:cTn id="31" dur="1" fill="hold">
                                          <p:stCondLst>
                                            <p:cond delay="0"/>
                                          </p:stCondLst>
                                        </p:cTn>
                                        <p:tgtEl>
                                          <p:spTgt spid="25605"/>
                                        </p:tgtEl>
                                        <p:attrNameLst>
                                          <p:attrName>style.visibility</p:attrName>
                                        </p:attrNameLst>
                                      </p:cBhvr>
                                      <p:to>
                                        <p:strVal val="visible"/>
                                      </p:to>
                                    </p:set>
                                    <p:anim calcmode="lin" valueType="num">
                                      <p:cBhvr additive="base">
                                        <p:cTn id="32" dur="500" fill="hold"/>
                                        <p:tgtEl>
                                          <p:spTgt spid="25605"/>
                                        </p:tgtEl>
                                        <p:attrNameLst>
                                          <p:attrName>ppt_x</p:attrName>
                                        </p:attrNameLst>
                                      </p:cBhvr>
                                      <p:tavLst>
                                        <p:tav tm="0">
                                          <p:val>
                                            <p:strVal val="0-#ppt_w/2"/>
                                          </p:val>
                                        </p:tav>
                                        <p:tav tm="100000">
                                          <p:val>
                                            <p:strVal val="#ppt_x"/>
                                          </p:val>
                                        </p:tav>
                                      </p:tavLst>
                                    </p:anim>
                                    <p:anim calcmode="lin" valueType="num">
                                      <p:cBhvr additive="base">
                                        <p:cTn id="33" dur="500" fill="hold"/>
                                        <p:tgtEl>
                                          <p:spTgt spid="256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77824" y="1789176"/>
            <a:ext cx="10261600" cy="3477875"/>
          </a:xfrm>
          <a:prstGeom prst="rect">
            <a:avLst/>
          </a:prstGeom>
          <a:noFill/>
          <a:ln w="9525">
            <a:noFill/>
            <a:miter lim="800000"/>
            <a:headEnd/>
            <a:tailEnd/>
          </a:ln>
        </p:spPr>
        <p:txBody>
          <a:bodyPr>
            <a:spAutoFit/>
          </a:bodyPr>
          <a:lstStyle/>
          <a:p>
            <a:pPr algn="just"/>
            <a:r>
              <a:rPr lang="es-AR" sz="2000" i="1" dirty="0">
                <a:solidFill>
                  <a:schemeClr val="tx2"/>
                </a:solidFill>
                <a:latin typeface="Arial" pitchFamily="34" charset="0"/>
                <a:cs typeface="Arial" pitchFamily="34" charset="0"/>
              </a:rPr>
              <a:t>Ustedes tienen una gran responsabilidad. Aprendamos de la forma en que hemos convivido en el arca cuando estábamos en problemas y deseábamos salvarnos. Y quiero regalarles un recuerdo de esta aventura.</a:t>
            </a:r>
            <a:endParaRPr lang="es-AR" sz="2000" dirty="0">
              <a:solidFill>
                <a:schemeClr val="tx2"/>
              </a:solidFill>
              <a:latin typeface="Arial" pitchFamily="34" charset="0"/>
              <a:cs typeface="Arial" pitchFamily="34" charset="0"/>
            </a:endParaRPr>
          </a:p>
          <a:p>
            <a:pPr algn="just" eaLnBrk="0" hangingPunct="0"/>
            <a:r>
              <a:rPr lang="es-AR" sz="2000" dirty="0">
                <a:solidFill>
                  <a:schemeClr val="tx2"/>
                </a:solidFill>
                <a:latin typeface="Arial" pitchFamily="34" charset="0"/>
                <a:cs typeface="Arial" pitchFamily="34" charset="0"/>
              </a:rPr>
              <a:t> </a:t>
            </a:r>
          </a:p>
          <a:p>
            <a:pPr algn="just" eaLnBrk="0" hangingPunct="0"/>
            <a:r>
              <a:rPr lang="es-AR" sz="2000" dirty="0">
                <a:solidFill>
                  <a:schemeClr val="tx2"/>
                </a:solidFill>
                <a:latin typeface="Arial" pitchFamily="34" charset="0"/>
                <a:cs typeface="Arial" pitchFamily="34" charset="0"/>
              </a:rPr>
              <a:t> </a:t>
            </a:r>
          </a:p>
          <a:p>
            <a:pPr algn="just" eaLnBrk="0" hangingPunct="0"/>
            <a:r>
              <a:rPr lang="es-AR" sz="2000" dirty="0">
                <a:solidFill>
                  <a:schemeClr val="tx2"/>
                </a:solidFill>
                <a:latin typeface="Arial" pitchFamily="34" charset="0"/>
                <a:cs typeface="Arial" pitchFamily="34" charset="0"/>
              </a:rPr>
              <a:t> </a:t>
            </a:r>
          </a:p>
          <a:p>
            <a:pPr algn="just" eaLnBrk="0" hangingPunct="0"/>
            <a:r>
              <a:rPr lang="es-AR" sz="2000" dirty="0">
                <a:solidFill>
                  <a:schemeClr val="tx2"/>
                </a:solidFill>
                <a:latin typeface="Arial" pitchFamily="34" charset="0"/>
                <a:cs typeface="Arial" pitchFamily="34" charset="0"/>
              </a:rPr>
              <a:t>Y tomando los seis sombreros que tejió su señora, dijo:</a:t>
            </a:r>
          </a:p>
          <a:p>
            <a:pPr algn="just" eaLnBrk="0" hangingPunct="0"/>
            <a:r>
              <a:rPr lang="es-AR" sz="2000" dirty="0">
                <a:solidFill>
                  <a:schemeClr val="tx2"/>
                </a:solidFill>
                <a:latin typeface="Arial" pitchFamily="34" charset="0"/>
                <a:cs typeface="Arial" pitchFamily="34" charset="0"/>
              </a:rPr>
              <a:t> </a:t>
            </a:r>
          </a:p>
          <a:p>
            <a:pPr algn="just" eaLnBrk="0" hangingPunct="0"/>
            <a:r>
              <a:rPr lang="es-AR" sz="2000" i="1" dirty="0">
                <a:solidFill>
                  <a:schemeClr val="tx2"/>
                </a:solidFill>
                <a:latin typeface="Arial" pitchFamily="34" charset="0"/>
                <a:cs typeface="Arial" pitchFamily="34" charset="0"/>
              </a:rPr>
              <a:t>Como no tengo sombreros para todos, regalaré uno a cada uno de los animales que los representaron en la discusión.</a:t>
            </a:r>
          </a:p>
          <a:p>
            <a:pPr algn="just" eaLnBrk="0" hangingPunct="0"/>
            <a:endParaRPr lang="es-AR" sz="2000" i="1" dirty="0">
              <a:solidFill>
                <a:schemeClr val="tx2"/>
              </a:solidFill>
              <a:latin typeface="Arial" pitchFamily="34" charset="0"/>
              <a:cs typeface="Arial" pitchFamily="34" charset="0"/>
            </a:endParaRPr>
          </a:p>
        </p:txBody>
      </p:sp>
      <p:sp>
        <p:nvSpPr>
          <p:cNvPr id="4" name="Text Box 5"/>
          <p:cNvSpPr txBox="1">
            <a:spLocks noChangeArrowheads="1"/>
          </p:cNvSpPr>
          <p:nvPr/>
        </p:nvSpPr>
        <p:spPr bwMode="auto">
          <a:xfrm>
            <a:off x="3795054" y="134112"/>
            <a:ext cx="4185761" cy="646331"/>
          </a:xfrm>
          <a:prstGeom prst="rect">
            <a:avLst/>
          </a:prstGeom>
          <a:noFill/>
          <a:ln w="9525">
            <a:noFill/>
            <a:miter lim="800000"/>
            <a:headEnd/>
            <a:tailEnd/>
          </a:ln>
        </p:spPr>
        <p:txBody>
          <a:bodyPr wrap="none">
            <a:spAutoFit/>
          </a:bodyPr>
          <a:lstStyle/>
          <a:p>
            <a:r>
              <a:rPr lang="es-AR" sz="3600" dirty="0" smtClean="0">
                <a:solidFill>
                  <a:srgbClr val="000066"/>
                </a:solidFill>
              </a:rPr>
              <a:t>Ejercicio – “El arca”</a:t>
            </a:r>
            <a:endParaRPr lang="es-AR" sz="3600" dirty="0">
              <a:solidFill>
                <a:srgbClr val="000066"/>
              </a:solidFill>
            </a:endParaRPr>
          </a:p>
        </p:txBody>
      </p:sp>
      <p:pic>
        <p:nvPicPr>
          <p:cNvPr id="5" name="7 Imagen" descr="writing-hand-silhouette.jpg"/>
          <p:cNvPicPr>
            <a:picLocks noChangeAspect="1"/>
          </p:cNvPicPr>
          <p:nvPr/>
        </p:nvPicPr>
        <p:blipFill>
          <a:blip r:embed="rId2"/>
          <a:srcRect/>
          <a:stretch>
            <a:fillRect/>
          </a:stretch>
        </p:blipFill>
        <p:spPr bwMode="auto">
          <a:xfrm>
            <a:off x="10602437" y="241465"/>
            <a:ext cx="1162051" cy="8715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512064" y="1073150"/>
            <a:ext cx="10464800" cy="5759012"/>
          </a:xfrm>
          <a:prstGeom prst="rect">
            <a:avLst/>
          </a:prstGeom>
          <a:noFill/>
          <a:ln w="9525">
            <a:noFill/>
            <a:miter lim="800000"/>
            <a:headEnd/>
            <a:tailEnd/>
          </a:ln>
        </p:spPr>
        <p:txBody>
          <a:bodyPr>
            <a:spAutoFit/>
          </a:bodyPr>
          <a:lstStyle/>
          <a:p>
            <a:pPr algn="just">
              <a:lnSpc>
                <a:spcPct val="110000"/>
              </a:lnSpc>
              <a:buFont typeface="Arial" pitchFamily="34" charset="0"/>
              <a:buChar char="•"/>
            </a:pPr>
            <a:r>
              <a:rPr lang="es-AR" sz="1600" i="1" dirty="0">
                <a:solidFill>
                  <a:schemeClr val="tx2"/>
                </a:solidFill>
                <a:latin typeface="Arial" pitchFamily="34" charset="0"/>
                <a:cs typeface="Arial" pitchFamily="34" charset="0"/>
              </a:rPr>
              <a:t>  Este sombrero de color rojo me hace acordar a los sentimientos, es para aquel que aportó emociones e intuición a la discusión.. El no necesitó justificar racionalmente lo que decía porque para él era valioso y sincero.</a:t>
            </a:r>
            <a:endParaRPr lang="es-AR" sz="1600" dirty="0">
              <a:solidFill>
                <a:schemeClr val="tx2"/>
              </a:solidFill>
              <a:latin typeface="Arial" pitchFamily="34" charset="0"/>
              <a:cs typeface="Arial" pitchFamily="34" charset="0"/>
            </a:endParaRPr>
          </a:p>
          <a:p>
            <a:pPr algn="just" eaLnBrk="0" hangingPunct="0">
              <a:lnSpc>
                <a:spcPct val="110000"/>
              </a:lnSpc>
            </a:pPr>
            <a:endParaRPr lang="es-AR" sz="1600" dirty="0">
              <a:solidFill>
                <a:schemeClr val="tx2"/>
              </a:solidFill>
              <a:latin typeface="Arial" pitchFamily="34" charset="0"/>
              <a:cs typeface="Arial" pitchFamily="34" charset="0"/>
            </a:endParaRPr>
          </a:p>
          <a:p>
            <a:pPr algn="just" eaLnBrk="0" hangingPunct="0">
              <a:lnSpc>
                <a:spcPct val="110000"/>
              </a:lnSpc>
              <a:buFont typeface="Arial" pitchFamily="34" charset="0"/>
              <a:buChar char="•"/>
            </a:pPr>
            <a:r>
              <a:rPr lang="es-AR" sz="1600" i="1" dirty="0">
                <a:solidFill>
                  <a:schemeClr val="tx2"/>
                </a:solidFill>
                <a:latin typeface="Arial" pitchFamily="34" charset="0"/>
                <a:cs typeface="Arial" pitchFamily="34" charset="0"/>
              </a:rPr>
              <a:t>  Este sombrero blanco me recuerda el orden.. Se lo daré a  quien supo observar todos los datos, manejar la información, expuso los hechos concretos, fue neutral y útil.</a:t>
            </a:r>
            <a:endParaRPr lang="es-AR" sz="1600" dirty="0">
              <a:solidFill>
                <a:schemeClr val="tx2"/>
              </a:solidFill>
              <a:latin typeface="Arial" pitchFamily="34" charset="0"/>
              <a:cs typeface="Arial" pitchFamily="34" charset="0"/>
            </a:endParaRPr>
          </a:p>
          <a:p>
            <a:pPr algn="just" eaLnBrk="0" hangingPunct="0">
              <a:lnSpc>
                <a:spcPct val="110000"/>
              </a:lnSpc>
            </a:pPr>
            <a:endParaRPr lang="es-AR" sz="1600" dirty="0">
              <a:solidFill>
                <a:schemeClr val="tx2"/>
              </a:solidFill>
              <a:latin typeface="Arial" pitchFamily="34" charset="0"/>
              <a:cs typeface="Arial" pitchFamily="34" charset="0"/>
            </a:endParaRPr>
          </a:p>
          <a:p>
            <a:pPr algn="just" eaLnBrk="0" hangingPunct="0">
              <a:lnSpc>
                <a:spcPct val="110000"/>
              </a:lnSpc>
              <a:buFont typeface="Arial" pitchFamily="34" charset="0"/>
              <a:buChar char="•"/>
            </a:pPr>
            <a:r>
              <a:rPr lang="es-AR" sz="1600" i="1" dirty="0">
                <a:solidFill>
                  <a:schemeClr val="tx2"/>
                </a:solidFill>
                <a:latin typeface="Arial" pitchFamily="34" charset="0"/>
                <a:cs typeface="Arial" pitchFamily="34" charset="0"/>
              </a:rPr>
              <a:t>  Este sombrero amarillo me recuerda la fuerza y el ímpetu optimista. Será para quién fue positivo, optimista, vio oportunidades, constructivo, práctico, sencillo, y estuvo dispuesto para hacer las cosas.</a:t>
            </a:r>
            <a:endParaRPr lang="es-AR" sz="1600" dirty="0">
              <a:solidFill>
                <a:schemeClr val="tx2"/>
              </a:solidFill>
              <a:latin typeface="Arial" pitchFamily="34" charset="0"/>
              <a:cs typeface="Arial" pitchFamily="34" charset="0"/>
            </a:endParaRPr>
          </a:p>
          <a:p>
            <a:pPr algn="just" eaLnBrk="0" hangingPunct="0">
              <a:lnSpc>
                <a:spcPct val="110000"/>
              </a:lnSpc>
            </a:pPr>
            <a:endParaRPr lang="es-AR" sz="1600" dirty="0">
              <a:solidFill>
                <a:schemeClr val="tx2"/>
              </a:solidFill>
              <a:latin typeface="Arial" pitchFamily="34" charset="0"/>
              <a:cs typeface="Arial" pitchFamily="34" charset="0"/>
            </a:endParaRPr>
          </a:p>
          <a:p>
            <a:pPr algn="just" eaLnBrk="0" hangingPunct="0">
              <a:lnSpc>
                <a:spcPct val="110000"/>
              </a:lnSpc>
              <a:buFont typeface="Arial" pitchFamily="34" charset="0"/>
              <a:buChar char="•"/>
            </a:pPr>
            <a:r>
              <a:rPr lang="es-AR" sz="1600" i="1" dirty="0">
                <a:solidFill>
                  <a:schemeClr val="tx2"/>
                </a:solidFill>
                <a:latin typeface="Arial" pitchFamily="34" charset="0"/>
                <a:cs typeface="Arial" pitchFamily="34" charset="0"/>
              </a:rPr>
              <a:t>  El sombrero negro me recuerda la parte oscura de las cosas. Se lo voy a dar a quién tuvo habilidad para descubrir riesgos y peligros, supo plantear errores y problemas que los más entusiastas pasan por alto, mirando las cosas desde un punto de vista crítico.</a:t>
            </a:r>
            <a:endParaRPr lang="es-AR" sz="1600" dirty="0">
              <a:solidFill>
                <a:schemeClr val="tx2"/>
              </a:solidFill>
              <a:latin typeface="Arial" pitchFamily="34" charset="0"/>
              <a:cs typeface="Arial" pitchFamily="34" charset="0"/>
            </a:endParaRPr>
          </a:p>
          <a:p>
            <a:pPr algn="just" eaLnBrk="0" hangingPunct="0">
              <a:lnSpc>
                <a:spcPct val="110000"/>
              </a:lnSpc>
            </a:pPr>
            <a:endParaRPr lang="es-AR" sz="1600" dirty="0">
              <a:solidFill>
                <a:schemeClr val="tx2"/>
              </a:solidFill>
              <a:latin typeface="Arial" pitchFamily="34" charset="0"/>
              <a:cs typeface="Arial" pitchFamily="34" charset="0"/>
            </a:endParaRPr>
          </a:p>
          <a:p>
            <a:pPr algn="just" eaLnBrk="0" hangingPunct="0">
              <a:lnSpc>
                <a:spcPct val="110000"/>
              </a:lnSpc>
              <a:buFont typeface="Arial" pitchFamily="34" charset="0"/>
              <a:buChar char="•"/>
            </a:pPr>
            <a:r>
              <a:rPr lang="es-AR" sz="1600" i="1" dirty="0">
                <a:solidFill>
                  <a:schemeClr val="tx2"/>
                </a:solidFill>
                <a:latin typeface="Arial" pitchFamily="34" charset="0"/>
                <a:cs typeface="Arial" pitchFamily="34" charset="0"/>
              </a:rPr>
              <a:t>  Este sombrero verde es para quién fue creativo, tuvo originalidad para plantear ideas y situaciones nuevas. Se lo voy a dar a quién supo imaginar el futuro constructivamente.</a:t>
            </a:r>
            <a:endParaRPr lang="es-AR" sz="1600" dirty="0">
              <a:solidFill>
                <a:schemeClr val="tx2"/>
              </a:solidFill>
              <a:latin typeface="Arial" pitchFamily="34" charset="0"/>
              <a:cs typeface="Arial" pitchFamily="34" charset="0"/>
            </a:endParaRPr>
          </a:p>
          <a:p>
            <a:pPr algn="just" eaLnBrk="0" hangingPunct="0">
              <a:lnSpc>
                <a:spcPct val="110000"/>
              </a:lnSpc>
            </a:pPr>
            <a:endParaRPr lang="es-AR" sz="1600" dirty="0">
              <a:solidFill>
                <a:schemeClr val="tx2"/>
              </a:solidFill>
              <a:latin typeface="Arial" pitchFamily="34" charset="0"/>
              <a:cs typeface="Arial" pitchFamily="34" charset="0"/>
            </a:endParaRPr>
          </a:p>
          <a:p>
            <a:pPr algn="just" eaLnBrk="0" hangingPunct="0">
              <a:lnSpc>
                <a:spcPct val="110000"/>
              </a:lnSpc>
              <a:buFont typeface="Arial" pitchFamily="34" charset="0"/>
              <a:buChar char="•"/>
            </a:pPr>
            <a:r>
              <a:rPr lang="es-AR" sz="1600" i="1" dirty="0">
                <a:solidFill>
                  <a:schemeClr val="tx2"/>
                </a:solidFill>
                <a:latin typeface="Arial" pitchFamily="34" charset="0"/>
                <a:cs typeface="Arial" pitchFamily="34" charset="0"/>
              </a:rPr>
              <a:t>  Finalmente tengo este sombrero azul, el color del cielo que todo lo cubre</a:t>
            </a:r>
            <a:r>
              <a:rPr lang="es-AR" sz="1600" i="1" dirty="0" smtClean="0">
                <a:solidFill>
                  <a:schemeClr val="tx2"/>
                </a:solidFill>
                <a:latin typeface="Arial" pitchFamily="34" charset="0"/>
                <a:cs typeface="Arial" pitchFamily="34" charset="0"/>
              </a:rPr>
              <a:t>.</a:t>
            </a:r>
          </a:p>
          <a:p>
            <a:pPr algn="just" eaLnBrk="0" hangingPunct="0">
              <a:lnSpc>
                <a:spcPct val="110000"/>
              </a:lnSpc>
            </a:pPr>
            <a:endParaRPr lang="es-AR" sz="1600" dirty="0">
              <a:solidFill>
                <a:schemeClr val="tx2"/>
              </a:solidFill>
              <a:latin typeface="Arial" pitchFamily="34" charset="0"/>
              <a:cs typeface="Arial" pitchFamily="34" charset="0"/>
            </a:endParaRPr>
          </a:p>
          <a:p>
            <a:pPr algn="just" eaLnBrk="0" hangingPunct="0">
              <a:lnSpc>
                <a:spcPct val="110000"/>
              </a:lnSpc>
              <a:buFont typeface="Arial" pitchFamily="34" charset="0"/>
              <a:buChar char="•"/>
            </a:pPr>
            <a:r>
              <a:rPr lang="es-AR" sz="1600" i="1" dirty="0">
                <a:solidFill>
                  <a:schemeClr val="tx2"/>
                </a:solidFill>
                <a:latin typeface="Arial" pitchFamily="34" charset="0"/>
                <a:cs typeface="Arial" pitchFamily="34" charset="0"/>
              </a:rPr>
              <a:t>  Se lo voy a dar a quién supo administrar la charla para lograr que las cosas se hagan, pudo moderar, controlar, regular, dirigir y llevar las cosas a buen término.</a:t>
            </a:r>
            <a:endParaRPr lang="es-AR" sz="1600" dirty="0">
              <a:solidFill>
                <a:schemeClr val="tx2"/>
              </a:solidFill>
              <a:latin typeface="Arial" pitchFamily="34" charset="0"/>
              <a:cs typeface="Arial" pitchFamily="34" charset="0"/>
            </a:endParaRPr>
          </a:p>
          <a:p>
            <a:pPr algn="just" eaLnBrk="0" hangingPunct="0">
              <a:lnSpc>
                <a:spcPct val="110000"/>
              </a:lnSpc>
              <a:buFont typeface="Arial" pitchFamily="34" charset="0"/>
              <a:buChar char="•"/>
            </a:pPr>
            <a:endParaRPr lang="es-AR" sz="1600" dirty="0">
              <a:solidFill>
                <a:schemeClr val="tx2"/>
              </a:solidFill>
              <a:latin typeface="Arial" pitchFamily="34" charset="0"/>
              <a:cs typeface="Arial" pitchFamily="34" charset="0"/>
            </a:endParaRPr>
          </a:p>
        </p:txBody>
      </p:sp>
      <p:sp>
        <p:nvSpPr>
          <p:cNvPr id="4" name="Text Box 5"/>
          <p:cNvSpPr txBox="1">
            <a:spLocks noChangeArrowheads="1"/>
          </p:cNvSpPr>
          <p:nvPr/>
        </p:nvSpPr>
        <p:spPr bwMode="auto">
          <a:xfrm>
            <a:off x="3795054" y="36576"/>
            <a:ext cx="4185761" cy="646331"/>
          </a:xfrm>
          <a:prstGeom prst="rect">
            <a:avLst/>
          </a:prstGeom>
          <a:noFill/>
          <a:ln w="9525">
            <a:noFill/>
            <a:miter lim="800000"/>
            <a:headEnd/>
            <a:tailEnd/>
          </a:ln>
        </p:spPr>
        <p:txBody>
          <a:bodyPr wrap="none">
            <a:spAutoFit/>
          </a:bodyPr>
          <a:lstStyle/>
          <a:p>
            <a:r>
              <a:rPr lang="es-AR" sz="3600" dirty="0" smtClean="0">
                <a:solidFill>
                  <a:srgbClr val="000066"/>
                </a:solidFill>
              </a:rPr>
              <a:t>Ejercicio – “El arca”</a:t>
            </a:r>
            <a:endParaRPr lang="es-AR" sz="3600" dirty="0">
              <a:solidFill>
                <a:srgbClr val="000066"/>
              </a:solidFill>
            </a:endParaRPr>
          </a:p>
        </p:txBody>
      </p:sp>
      <p:pic>
        <p:nvPicPr>
          <p:cNvPr id="5" name="7 Imagen" descr="writing-hand-silhouette.jpg"/>
          <p:cNvPicPr>
            <a:picLocks noChangeAspect="1"/>
          </p:cNvPicPr>
          <p:nvPr/>
        </p:nvPicPr>
        <p:blipFill>
          <a:blip r:embed="rId2"/>
          <a:srcRect/>
          <a:stretch>
            <a:fillRect/>
          </a:stretch>
        </p:blipFill>
        <p:spPr bwMode="auto">
          <a:xfrm>
            <a:off x="10602437" y="241465"/>
            <a:ext cx="1162051" cy="8715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133856" y="2057401"/>
            <a:ext cx="10261600" cy="1323439"/>
          </a:xfrm>
          <a:prstGeom prst="rect">
            <a:avLst/>
          </a:prstGeom>
          <a:noFill/>
          <a:ln w="9525">
            <a:noFill/>
            <a:miter lim="800000"/>
            <a:headEnd/>
            <a:tailEnd/>
          </a:ln>
        </p:spPr>
        <p:txBody>
          <a:bodyPr>
            <a:spAutoFit/>
          </a:bodyPr>
          <a:lstStyle/>
          <a:p>
            <a:pPr algn="just"/>
            <a:r>
              <a:rPr lang="es-AR" sz="2000" dirty="0">
                <a:solidFill>
                  <a:schemeClr val="tx2"/>
                </a:solidFill>
                <a:latin typeface="Arial" pitchFamily="34" charset="0"/>
                <a:cs typeface="Arial" pitchFamily="34" charset="0"/>
              </a:rPr>
              <a:t>Y así salieron los animales a repoblar la tierra mientras Noé pensaba en lo bueno que es analizar las cosas desde más de un punto de vista y así comentó a su familia que cada vez que tuvieran que decidir algo importante, usarían estas seis maneras de pensar:</a:t>
            </a:r>
          </a:p>
          <a:p>
            <a:pPr algn="just" eaLnBrk="0" hangingPunct="0"/>
            <a:endParaRPr lang="es-AR" sz="2000" dirty="0">
              <a:solidFill>
                <a:schemeClr val="tx2"/>
              </a:solidFill>
              <a:latin typeface="Arial" pitchFamily="34" charset="0"/>
              <a:cs typeface="Arial" pitchFamily="34" charset="0"/>
            </a:endParaRPr>
          </a:p>
        </p:txBody>
      </p:sp>
      <p:sp>
        <p:nvSpPr>
          <p:cNvPr id="17411" name="Rectangle 4"/>
          <p:cNvSpPr>
            <a:spLocks noChangeArrowheads="1"/>
          </p:cNvSpPr>
          <p:nvPr/>
        </p:nvSpPr>
        <p:spPr bwMode="auto">
          <a:xfrm>
            <a:off x="3041651" y="2347913"/>
            <a:ext cx="12192000" cy="369332"/>
          </a:xfrm>
          <a:prstGeom prst="rect">
            <a:avLst/>
          </a:prstGeom>
          <a:noFill/>
          <a:ln w="9525">
            <a:noFill/>
            <a:miter lim="800000"/>
            <a:headEnd/>
            <a:tailEnd/>
          </a:ln>
        </p:spPr>
        <p:txBody>
          <a:bodyPr>
            <a:spAutoFit/>
          </a:bodyPr>
          <a:lstStyle/>
          <a:p>
            <a:endParaRPr lang="es-ES" dirty="0"/>
          </a:p>
        </p:txBody>
      </p:sp>
      <p:pic>
        <p:nvPicPr>
          <p:cNvPr id="17412" name="Picture 3" descr="ANIMALES"/>
          <p:cNvPicPr>
            <a:picLocks noChangeAspect="1" noChangeArrowheads="1"/>
          </p:cNvPicPr>
          <p:nvPr/>
        </p:nvPicPr>
        <p:blipFill>
          <a:blip r:embed="rId2"/>
          <a:srcRect/>
          <a:stretch>
            <a:fillRect/>
          </a:stretch>
        </p:blipFill>
        <p:spPr bwMode="auto">
          <a:xfrm>
            <a:off x="4267200" y="4419601"/>
            <a:ext cx="4673600" cy="1654175"/>
          </a:xfrm>
          <a:prstGeom prst="rect">
            <a:avLst/>
          </a:prstGeom>
          <a:noFill/>
          <a:ln w="9525">
            <a:noFill/>
            <a:miter lim="800000"/>
            <a:headEnd/>
            <a:tailEnd/>
          </a:ln>
        </p:spPr>
      </p:pic>
      <p:sp>
        <p:nvSpPr>
          <p:cNvPr id="6" name="Text Box 5"/>
          <p:cNvSpPr txBox="1">
            <a:spLocks noChangeArrowheads="1"/>
          </p:cNvSpPr>
          <p:nvPr/>
        </p:nvSpPr>
        <p:spPr bwMode="auto">
          <a:xfrm>
            <a:off x="3795054" y="146304"/>
            <a:ext cx="4185761" cy="646331"/>
          </a:xfrm>
          <a:prstGeom prst="rect">
            <a:avLst/>
          </a:prstGeom>
          <a:noFill/>
          <a:ln w="9525">
            <a:noFill/>
            <a:miter lim="800000"/>
            <a:headEnd/>
            <a:tailEnd/>
          </a:ln>
        </p:spPr>
        <p:txBody>
          <a:bodyPr wrap="none">
            <a:spAutoFit/>
          </a:bodyPr>
          <a:lstStyle/>
          <a:p>
            <a:r>
              <a:rPr lang="es-AR" sz="3600" dirty="0" smtClean="0">
                <a:solidFill>
                  <a:srgbClr val="000066"/>
                </a:solidFill>
              </a:rPr>
              <a:t>Ejercicio – “El arca”</a:t>
            </a:r>
            <a:endParaRPr lang="es-AR" sz="3600" dirty="0">
              <a:solidFill>
                <a:srgbClr val="000066"/>
              </a:solidFill>
            </a:endParaRPr>
          </a:p>
        </p:txBody>
      </p:sp>
      <p:pic>
        <p:nvPicPr>
          <p:cNvPr id="7" name="7 Imagen" descr="writing-hand-silhouette.jpg"/>
          <p:cNvPicPr>
            <a:picLocks noChangeAspect="1"/>
          </p:cNvPicPr>
          <p:nvPr/>
        </p:nvPicPr>
        <p:blipFill>
          <a:blip r:embed="rId3"/>
          <a:srcRect/>
          <a:stretch>
            <a:fillRect/>
          </a:stretch>
        </p:blipFill>
        <p:spPr bwMode="auto">
          <a:xfrm>
            <a:off x="10602437" y="241465"/>
            <a:ext cx="1162051" cy="8715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79"/>
          <p:cNvSpPr>
            <a:spLocks noChangeArrowheads="1"/>
          </p:cNvSpPr>
          <p:nvPr/>
        </p:nvSpPr>
        <p:spPr bwMode="auto">
          <a:xfrm>
            <a:off x="6096000" y="1676400"/>
            <a:ext cx="5689600" cy="457200"/>
          </a:xfrm>
          <a:prstGeom prst="rect">
            <a:avLst/>
          </a:prstGeom>
          <a:solidFill>
            <a:srgbClr val="FFFF00"/>
          </a:solidFill>
          <a:ln w="9525">
            <a:noFill/>
            <a:miter lim="800000"/>
            <a:headEnd/>
            <a:tailEnd/>
          </a:ln>
        </p:spPr>
        <p:txBody>
          <a:bodyPr wrap="none" anchor="ctr"/>
          <a:lstStyle/>
          <a:p>
            <a:endParaRPr lang="es-ES" dirty="0">
              <a:latin typeface="Arial" pitchFamily="34" charset="0"/>
              <a:cs typeface="Arial" pitchFamily="34" charset="0"/>
            </a:endParaRPr>
          </a:p>
        </p:txBody>
      </p:sp>
      <p:sp>
        <p:nvSpPr>
          <p:cNvPr id="2053" name="Rectangle 77"/>
          <p:cNvSpPr>
            <a:spLocks noChangeArrowheads="1"/>
          </p:cNvSpPr>
          <p:nvPr/>
        </p:nvSpPr>
        <p:spPr bwMode="auto">
          <a:xfrm>
            <a:off x="1320800" y="1676400"/>
            <a:ext cx="4775200" cy="457200"/>
          </a:xfrm>
          <a:prstGeom prst="rect">
            <a:avLst/>
          </a:prstGeom>
          <a:solidFill>
            <a:schemeClr val="bg1"/>
          </a:solidFill>
          <a:ln w="9525">
            <a:noFill/>
            <a:miter lim="800000"/>
            <a:headEnd/>
            <a:tailEnd/>
          </a:ln>
        </p:spPr>
        <p:txBody>
          <a:bodyPr wrap="none" anchor="ctr"/>
          <a:lstStyle/>
          <a:p>
            <a:endParaRPr lang="es-ES" dirty="0">
              <a:latin typeface="Arial" pitchFamily="34" charset="0"/>
              <a:cs typeface="Arial" pitchFamily="34" charset="0"/>
            </a:endParaRPr>
          </a:p>
        </p:txBody>
      </p:sp>
      <p:graphicFrame>
        <p:nvGraphicFramePr>
          <p:cNvPr id="16468" name="Group 84"/>
          <p:cNvGraphicFramePr>
            <a:graphicFrameLocks noGrp="1"/>
          </p:cNvGraphicFramePr>
          <p:nvPr/>
        </p:nvGraphicFramePr>
        <p:xfrm>
          <a:off x="1422400" y="1676400"/>
          <a:ext cx="10363200" cy="4572000"/>
        </p:xfrm>
        <a:graphic>
          <a:graphicData uri="http://schemas.openxmlformats.org/drawingml/2006/table">
            <a:tbl>
              <a:tblPr/>
              <a:tblGrid>
                <a:gridCol w="4673600"/>
                <a:gridCol w="5689600"/>
              </a:tblGrid>
              <a:tr h="4572000">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0" lang="es-AR" sz="1600" b="1" i="0" u="none" strike="noStrike" cap="none" normalizeH="0" baseline="0" dirty="0" smtClean="0">
                          <a:ln>
                            <a:noFill/>
                          </a:ln>
                          <a:solidFill>
                            <a:schemeClr val="accent1"/>
                          </a:solidFill>
                          <a:effectLst/>
                          <a:latin typeface="Arial" pitchFamily="34" charset="0"/>
                          <a:cs typeface="Arial" pitchFamily="34" charset="0"/>
                        </a:rPr>
                        <a:t> PENSAMIENTO BLANCO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1600" b="0" i="0" u="none" strike="noStrike" cap="none" normalizeH="0" baseline="0" dirty="0" smtClean="0">
                          <a:ln>
                            <a:noFill/>
                          </a:ln>
                          <a:solidFill>
                            <a:schemeClr val="accent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1600" b="0" i="0" u="none" strike="noStrike" cap="none" normalizeH="0" baseline="0" dirty="0" smtClean="0">
                          <a:ln>
                            <a:noFill/>
                          </a:ln>
                          <a:solidFill>
                            <a:schemeClr val="tx2"/>
                          </a:solidFill>
                          <a:effectLst/>
                          <a:latin typeface="Arial" pitchFamily="34" charset="0"/>
                          <a:cs typeface="Arial" pitchFamily="34" charset="0"/>
                        </a:rPr>
                        <a:t>Se caracteriza por su habilidad para trabajar con la </a:t>
                      </a:r>
                      <a:r>
                        <a:rPr kumimoji="0" lang="es-AR" sz="1600" b="1" i="0" u="none" strike="noStrike" cap="none" normalizeH="0" baseline="0" dirty="0" smtClean="0">
                          <a:ln>
                            <a:noFill/>
                          </a:ln>
                          <a:solidFill>
                            <a:schemeClr val="tx2"/>
                          </a:solidFill>
                          <a:effectLst/>
                          <a:latin typeface="Arial" pitchFamily="34" charset="0"/>
                          <a:cs typeface="Arial" pitchFamily="34" charset="0"/>
                        </a:rPr>
                        <a:t>información.</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1600" b="0" i="0" u="none" strike="noStrike" cap="none" normalizeH="0" baseline="0" dirty="0" smtClean="0">
                          <a:ln>
                            <a:noFill/>
                          </a:ln>
                          <a:solidFill>
                            <a:schemeClr val="tx2"/>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    Ve hechos concretos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    Maneja datos</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    Procesa información </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    No interpreta ni da opiniones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1600" b="0" i="0" u="none" strike="noStrike" cap="none" normalizeH="0" baseline="0" dirty="0" smtClean="0">
                          <a:ln>
                            <a:noFill/>
                          </a:ln>
                          <a:solidFill>
                            <a:schemeClr val="tx2"/>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1600" b="1" i="0" u="none" strike="noStrike" cap="none" normalizeH="0" baseline="0" dirty="0" smtClean="0">
                          <a:ln>
                            <a:noFill/>
                          </a:ln>
                          <a:solidFill>
                            <a:schemeClr val="tx2"/>
                          </a:solidFill>
                          <a:effectLst/>
                          <a:latin typeface="Arial" pitchFamily="34" charset="0"/>
                          <a:cs typeface="Arial" pitchFamily="34" charset="0"/>
                        </a:rPr>
                        <a:t>Por ejemplo: </a:t>
                      </a:r>
                      <a:r>
                        <a:rPr kumimoji="0" lang="es-AR" sz="1600" b="0" i="1" u="none" strike="noStrike" cap="none" normalizeH="0" baseline="0" dirty="0" smtClean="0">
                          <a:ln>
                            <a:noFill/>
                          </a:ln>
                          <a:solidFill>
                            <a:schemeClr val="tx2"/>
                          </a:solidFill>
                          <a:effectLst/>
                          <a:latin typeface="Arial" pitchFamily="34" charset="0"/>
                          <a:cs typeface="Arial" pitchFamily="34" charset="0"/>
                        </a:rPr>
                        <a:t>“Hace 40 días que no     </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                        llueve…”.</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1600" b="0" i="0" u="none" strike="noStrike" cap="none" normalizeH="0" baseline="0" dirty="0" smtClean="0">
                          <a:ln>
                            <a:noFill/>
                          </a:ln>
                          <a:solidFill>
                            <a:schemeClr val="tx2"/>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dirty="0" smtClean="0">
                        <a:ln>
                          <a:noFill/>
                        </a:ln>
                        <a:solidFill>
                          <a:schemeClr val="tx2"/>
                        </a:solidFill>
                        <a:effectLst/>
                        <a:latin typeface="Arial" pitchFamily="34" charset="0"/>
                        <a:cs typeface="Arial"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0" lang="es-AR" sz="1600" b="1" i="0" u="none" strike="noStrike" cap="none" normalizeH="0" baseline="0" dirty="0" smtClean="0">
                          <a:ln>
                            <a:noFill/>
                          </a:ln>
                          <a:solidFill>
                            <a:schemeClr val="tx2"/>
                          </a:solidFill>
                          <a:effectLst/>
                          <a:latin typeface="Arial" pitchFamily="34" charset="0"/>
                          <a:cs typeface="Arial" pitchFamily="34" charset="0"/>
                        </a:rPr>
                        <a:t>PENSAMIENTO AMARILLO </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1600" b="0" i="0" u="none" strike="noStrike" cap="none" normalizeH="0" baseline="0" dirty="0" smtClean="0">
                          <a:ln>
                            <a:noFill/>
                          </a:ln>
                          <a:solidFill>
                            <a:schemeClr val="tx2"/>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1600" b="0" i="0" u="none" strike="noStrike" cap="none" normalizeH="0" baseline="0" dirty="0" smtClean="0">
                          <a:ln>
                            <a:noFill/>
                          </a:ln>
                          <a:solidFill>
                            <a:schemeClr val="tx2"/>
                          </a:solidFill>
                          <a:effectLst/>
                          <a:latin typeface="Arial" pitchFamily="34" charset="0"/>
                          <a:cs typeface="Arial" pitchFamily="34" charset="0"/>
                        </a:rPr>
                        <a:t>Se destaca por su predisposición a la </a:t>
                      </a:r>
                      <a:r>
                        <a:rPr kumimoji="0" lang="es-AR" sz="1600" b="1" i="0" u="none" strike="noStrike" cap="none" normalizeH="0" baseline="0" dirty="0" smtClean="0">
                          <a:ln>
                            <a:noFill/>
                          </a:ln>
                          <a:solidFill>
                            <a:schemeClr val="tx2"/>
                          </a:solidFill>
                          <a:effectLst/>
                          <a:latin typeface="Arial" pitchFamily="34" charset="0"/>
                          <a:cs typeface="Arial" pitchFamily="34" charset="0"/>
                        </a:rPr>
                        <a:t>acción.</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1600" b="0" i="0" u="none" strike="noStrike" cap="none" normalizeH="0" baseline="0" dirty="0" smtClean="0">
                          <a:ln>
                            <a:noFill/>
                          </a:ln>
                          <a:solidFill>
                            <a:schemeClr val="tx2"/>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     Optimista</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     Positivo</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    Ve las oportunidades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    Constructivo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    Encuentra las fortalezas</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    Lógico y práctico</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 </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1600" b="1" i="0" u="none" strike="noStrike" cap="none" normalizeH="0" baseline="0" dirty="0" smtClean="0">
                          <a:ln>
                            <a:noFill/>
                          </a:ln>
                          <a:solidFill>
                            <a:schemeClr val="tx2"/>
                          </a:solidFill>
                          <a:effectLst/>
                          <a:latin typeface="Arial" pitchFamily="34" charset="0"/>
                          <a:cs typeface="Arial" pitchFamily="34" charset="0"/>
                        </a:rPr>
                        <a:t>Por ejemplo:</a:t>
                      </a:r>
                      <a:r>
                        <a:rPr kumimoji="0" lang="es-AR" sz="1600" b="0" i="0" u="none" strike="noStrike" cap="none" normalizeH="0" baseline="0" dirty="0" smtClean="0">
                          <a:ln>
                            <a:noFill/>
                          </a:ln>
                          <a:solidFill>
                            <a:schemeClr val="tx2"/>
                          </a:solidFill>
                          <a:effectLst/>
                          <a:latin typeface="Arial" pitchFamily="34" charset="0"/>
                          <a:cs typeface="Arial" pitchFamily="34" charset="0"/>
                        </a:rPr>
                        <a:t> </a:t>
                      </a:r>
                      <a:r>
                        <a:rPr kumimoji="0" lang="es-AR" sz="1600" b="0" i="1" u="none" strike="noStrike" cap="none" normalizeH="0" baseline="0" dirty="0" smtClean="0">
                          <a:ln>
                            <a:noFill/>
                          </a:ln>
                          <a:solidFill>
                            <a:schemeClr val="tx2"/>
                          </a:solidFill>
                          <a:effectLst/>
                          <a:latin typeface="Arial" pitchFamily="34" charset="0"/>
                          <a:cs typeface="Arial" pitchFamily="34" charset="0"/>
                        </a:rPr>
                        <a:t>“Es posible hacerlo si somos </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                       prácticos. Tengamos </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                      confianza y va a salir bien…”.</a:t>
                      </a:r>
                      <a:endParaRPr kumimoji="0" lang="es-ES" sz="1600" b="0" i="0" u="none" strike="noStrike" cap="none" normalizeH="0" baseline="0" dirty="0" smtClean="0">
                        <a:ln>
                          <a:noFill/>
                        </a:ln>
                        <a:solidFill>
                          <a:schemeClr val="tx2"/>
                        </a:solidFill>
                        <a:effectLst/>
                        <a:latin typeface="Arial" pitchFamily="34" charset="0"/>
                        <a:cs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24" name="Object 0"/>
          <p:cNvGraphicFramePr>
            <a:graphicFrameLocks noChangeAspect="1"/>
          </p:cNvGraphicFramePr>
          <p:nvPr/>
        </p:nvGraphicFramePr>
        <p:xfrm>
          <a:off x="9956800" y="2895600"/>
          <a:ext cx="1212851" cy="1162050"/>
        </p:xfrm>
        <a:graphic>
          <a:graphicData uri="http://schemas.openxmlformats.org/presentationml/2006/ole">
            <p:oleObj spid="_x0000_s2050" name="Imagen de mapa de bits" r:id="rId3" imgW="1028844" imgH="1314286" progId="PBrush">
              <p:embed/>
            </p:oleObj>
          </a:graphicData>
        </a:graphic>
      </p:graphicFrame>
      <p:graphicFrame>
        <p:nvGraphicFramePr>
          <p:cNvPr id="26625" name="Object 1"/>
          <p:cNvGraphicFramePr>
            <a:graphicFrameLocks noChangeAspect="1"/>
          </p:cNvGraphicFramePr>
          <p:nvPr/>
        </p:nvGraphicFramePr>
        <p:xfrm>
          <a:off x="2186433" y="5346192"/>
          <a:ext cx="1174751" cy="1123950"/>
        </p:xfrm>
        <a:graphic>
          <a:graphicData uri="http://schemas.openxmlformats.org/presentationml/2006/ole">
            <p:oleObj spid="_x0000_s2051" name="Bitmap Image" r:id="rId4" imgW="1000000" imgH="1276190" progId="PBrush">
              <p:embed/>
            </p:oleObj>
          </a:graphicData>
        </a:graphic>
      </p:graphicFrame>
      <p:sp>
        <p:nvSpPr>
          <p:cNvPr id="2062" name="Rectangle 87"/>
          <p:cNvSpPr>
            <a:spLocks noGrp="1" noChangeArrowheads="1"/>
          </p:cNvSpPr>
          <p:nvPr>
            <p:ph type="title" idx="4294967295"/>
          </p:nvPr>
        </p:nvSpPr>
        <p:spPr bwMode="auto">
          <a:xfrm>
            <a:off x="0" y="609600"/>
            <a:ext cx="10363200" cy="1143000"/>
          </a:xfrm>
          <a:prstGeom prst="rect">
            <a:avLst/>
          </a:prstGeom>
          <a:noFill/>
          <a:ln>
            <a:miter lim="800000"/>
            <a:headEnd/>
            <a:tailEnd/>
          </a:ln>
        </p:spPr>
        <p:txBody>
          <a:bodyPr/>
          <a:lstStyle/>
          <a:p>
            <a:pPr eaLnBrk="1" hangingPunct="1"/>
            <a:r>
              <a:rPr lang="es-AR" dirty="0" smtClean="0"/>
              <a:t> </a:t>
            </a:r>
            <a:endParaRPr lang="es-ES" dirty="0" smtClean="0"/>
          </a:p>
        </p:txBody>
      </p:sp>
      <p:sp>
        <p:nvSpPr>
          <p:cNvPr id="9" name="Text Box 5"/>
          <p:cNvSpPr txBox="1">
            <a:spLocks noChangeArrowheads="1"/>
          </p:cNvSpPr>
          <p:nvPr/>
        </p:nvSpPr>
        <p:spPr bwMode="auto">
          <a:xfrm>
            <a:off x="3795054" y="36576"/>
            <a:ext cx="4185761" cy="646331"/>
          </a:xfrm>
          <a:prstGeom prst="rect">
            <a:avLst/>
          </a:prstGeom>
          <a:noFill/>
          <a:ln w="9525">
            <a:noFill/>
            <a:miter lim="800000"/>
            <a:headEnd/>
            <a:tailEnd/>
          </a:ln>
        </p:spPr>
        <p:txBody>
          <a:bodyPr wrap="none">
            <a:spAutoFit/>
          </a:bodyPr>
          <a:lstStyle/>
          <a:p>
            <a:r>
              <a:rPr lang="es-AR" sz="3600" dirty="0" smtClean="0">
                <a:solidFill>
                  <a:srgbClr val="000066"/>
                </a:solidFill>
              </a:rPr>
              <a:t>Ejercicio – “El arca”</a:t>
            </a:r>
            <a:endParaRPr lang="es-AR" sz="3600" dirty="0">
              <a:solidFill>
                <a:srgbClr val="000066"/>
              </a:solidFill>
            </a:endParaRPr>
          </a:p>
        </p:txBody>
      </p:sp>
      <p:pic>
        <p:nvPicPr>
          <p:cNvPr id="10" name="7 Imagen" descr="writing-hand-silhouette.jpg"/>
          <p:cNvPicPr>
            <a:picLocks noChangeAspect="1"/>
          </p:cNvPicPr>
          <p:nvPr/>
        </p:nvPicPr>
        <p:blipFill>
          <a:blip r:embed="rId5"/>
          <a:srcRect/>
          <a:stretch>
            <a:fillRect/>
          </a:stretch>
        </p:blipFill>
        <p:spPr bwMode="auto">
          <a:xfrm>
            <a:off x="10602437" y="241465"/>
            <a:ext cx="1162051" cy="8715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500"/>
                                  </p:stCondLst>
                                  <p:childTnLst>
                                    <p:set>
                                      <p:cBhvr>
                                        <p:cTn id="6" dur="1" fill="hold">
                                          <p:stCondLst>
                                            <p:cond delay="0"/>
                                          </p:stCondLst>
                                        </p:cTn>
                                        <p:tgtEl>
                                          <p:spTgt spid="26624"/>
                                        </p:tgtEl>
                                        <p:attrNameLst>
                                          <p:attrName>style.visibility</p:attrName>
                                        </p:attrNameLst>
                                      </p:cBhvr>
                                      <p:to>
                                        <p:strVal val="visible"/>
                                      </p:to>
                                    </p:set>
                                    <p:anim calcmode="lin" valueType="num">
                                      <p:cBhvr additive="base">
                                        <p:cTn id="7" dur="500" fill="hold"/>
                                        <p:tgtEl>
                                          <p:spTgt spid="26624"/>
                                        </p:tgtEl>
                                        <p:attrNameLst>
                                          <p:attrName>ppt_x</p:attrName>
                                        </p:attrNameLst>
                                      </p:cBhvr>
                                      <p:tavLst>
                                        <p:tav tm="0">
                                          <p:val>
                                            <p:strVal val="1+#ppt_w/2"/>
                                          </p:val>
                                        </p:tav>
                                        <p:tav tm="100000">
                                          <p:val>
                                            <p:strVal val="#ppt_x"/>
                                          </p:val>
                                        </p:tav>
                                      </p:tavLst>
                                    </p:anim>
                                    <p:anim calcmode="lin" valueType="num">
                                      <p:cBhvr additive="base">
                                        <p:cTn id="8" dur="500" fill="hold"/>
                                        <p:tgtEl>
                                          <p:spTgt spid="2662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9" fill="hold" nodeType="afterEffect">
                                  <p:stCondLst>
                                    <p:cond delay="500"/>
                                  </p:stCondLst>
                                  <p:childTnLst>
                                    <p:set>
                                      <p:cBhvr>
                                        <p:cTn id="11" dur="1" fill="hold">
                                          <p:stCondLst>
                                            <p:cond delay="0"/>
                                          </p:stCondLst>
                                        </p:cTn>
                                        <p:tgtEl>
                                          <p:spTgt spid="26625"/>
                                        </p:tgtEl>
                                        <p:attrNameLst>
                                          <p:attrName>style.visibility</p:attrName>
                                        </p:attrNameLst>
                                      </p:cBhvr>
                                      <p:to>
                                        <p:strVal val="visible"/>
                                      </p:to>
                                    </p:set>
                                    <p:anim calcmode="lin" valueType="num">
                                      <p:cBhvr additive="base">
                                        <p:cTn id="12" dur="500" fill="hold"/>
                                        <p:tgtEl>
                                          <p:spTgt spid="26625"/>
                                        </p:tgtEl>
                                        <p:attrNameLst>
                                          <p:attrName>ppt_x</p:attrName>
                                        </p:attrNameLst>
                                      </p:cBhvr>
                                      <p:tavLst>
                                        <p:tav tm="0">
                                          <p:val>
                                            <p:strVal val="0-#ppt_w/2"/>
                                          </p:val>
                                        </p:tav>
                                        <p:tav tm="100000">
                                          <p:val>
                                            <p:strVal val="#ppt_x"/>
                                          </p:val>
                                        </p:tav>
                                      </p:tavLst>
                                    </p:anim>
                                    <p:anim calcmode="lin" valueType="num">
                                      <p:cBhvr additive="base">
                                        <p:cTn id="13" dur="500" fill="hold"/>
                                        <p:tgtEl>
                                          <p:spTgt spid="266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5"/>
          <p:cNvSpPr>
            <a:spLocks noChangeArrowheads="1"/>
          </p:cNvSpPr>
          <p:nvPr/>
        </p:nvSpPr>
        <p:spPr bwMode="auto">
          <a:xfrm>
            <a:off x="7213600" y="1676400"/>
            <a:ext cx="4775200" cy="381000"/>
          </a:xfrm>
          <a:prstGeom prst="rect">
            <a:avLst/>
          </a:prstGeom>
          <a:solidFill>
            <a:srgbClr val="009900"/>
          </a:solidFill>
          <a:ln w="9525">
            <a:noFill/>
            <a:miter lim="800000"/>
            <a:headEnd/>
            <a:tailEnd/>
          </a:ln>
        </p:spPr>
        <p:txBody>
          <a:bodyPr wrap="none" anchor="ctr"/>
          <a:lstStyle/>
          <a:p>
            <a:endParaRPr lang="es-ES" dirty="0"/>
          </a:p>
        </p:txBody>
      </p:sp>
      <p:sp>
        <p:nvSpPr>
          <p:cNvPr id="3077" name="Rectangle 10"/>
          <p:cNvSpPr>
            <a:spLocks noChangeArrowheads="1"/>
          </p:cNvSpPr>
          <p:nvPr/>
        </p:nvSpPr>
        <p:spPr bwMode="auto">
          <a:xfrm>
            <a:off x="1422400" y="1676400"/>
            <a:ext cx="5791200" cy="381000"/>
          </a:xfrm>
          <a:prstGeom prst="rect">
            <a:avLst/>
          </a:prstGeom>
          <a:solidFill>
            <a:srgbClr val="D64106"/>
          </a:solidFill>
          <a:ln w="9525">
            <a:noFill/>
            <a:miter lim="800000"/>
            <a:headEnd/>
            <a:tailEnd/>
          </a:ln>
        </p:spPr>
        <p:txBody>
          <a:bodyPr wrap="none" anchor="ctr"/>
          <a:lstStyle/>
          <a:p>
            <a:endParaRPr lang="es-ES" dirty="0"/>
          </a:p>
        </p:txBody>
      </p:sp>
      <p:graphicFrame>
        <p:nvGraphicFramePr>
          <p:cNvPr id="17434" name="Group 26"/>
          <p:cNvGraphicFramePr>
            <a:graphicFrameLocks noGrp="1"/>
          </p:cNvGraphicFramePr>
          <p:nvPr/>
        </p:nvGraphicFramePr>
        <p:xfrm>
          <a:off x="1422400" y="1676400"/>
          <a:ext cx="10566400" cy="4572000"/>
        </p:xfrm>
        <a:graphic>
          <a:graphicData uri="http://schemas.openxmlformats.org/drawingml/2006/table">
            <a:tbl>
              <a:tblPr/>
              <a:tblGrid>
                <a:gridCol w="5791200"/>
                <a:gridCol w="4775200"/>
              </a:tblGrid>
              <a:tr h="4572000">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Wingdings" pitchFamily="2" charset="2"/>
                        <a:buNone/>
                        <a:tabLst>
                          <a:tab pos="2762250" algn="l"/>
                        </a:tabLst>
                      </a:pPr>
                      <a:r>
                        <a:rPr kumimoji="0" lang="es-AR" sz="1600" b="1" i="0" u="none" strike="noStrike" cap="none" normalizeH="0" baseline="0" dirty="0" smtClean="0">
                          <a:ln>
                            <a:noFill/>
                          </a:ln>
                          <a:solidFill>
                            <a:schemeClr val="tx2"/>
                          </a:solidFill>
                          <a:effectLst/>
                          <a:latin typeface="Arial" pitchFamily="34" charset="0"/>
                          <a:cs typeface="Arial" pitchFamily="34" charset="0"/>
                        </a:rPr>
                        <a:t>PENSAMIENTO ROJO</a:t>
                      </a: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tab pos="2762250" algn="l"/>
                        </a:tabLst>
                      </a:pPr>
                      <a:endParaRPr kumimoji="0" lang="es-AR" sz="1600" b="1"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tab pos="2762250" algn="l"/>
                        </a:tabLst>
                      </a:pPr>
                      <a:r>
                        <a:rPr kumimoji="0" lang="es-AR" sz="1600" b="0" i="0" u="none" strike="noStrike" cap="none" normalizeH="0" baseline="0" dirty="0" smtClean="0">
                          <a:ln>
                            <a:noFill/>
                          </a:ln>
                          <a:solidFill>
                            <a:schemeClr val="tx2"/>
                          </a:solidFill>
                          <a:effectLst/>
                          <a:latin typeface="Arial" pitchFamily="34" charset="0"/>
                          <a:cs typeface="Arial" pitchFamily="34" charset="0"/>
                        </a:rPr>
                        <a:t>Su eje principal son los sentimientos y las emociones.</a:t>
                      </a: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tab pos="2762250" algn="l"/>
                        </a:tabLst>
                      </a:pPr>
                      <a:r>
                        <a:rPr kumimoji="0" lang="es-AR" sz="1600" b="0" i="0" u="none" strike="noStrike" cap="none" normalizeH="0" baseline="0" dirty="0" smtClean="0">
                          <a:ln>
                            <a:noFill/>
                          </a:ln>
                          <a:solidFill>
                            <a:schemeClr val="tx2"/>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tab pos="2762250" algn="l"/>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Expresa sentimientos y emociones</a:t>
                      </a: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tab pos="2762250" algn="l"/>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Intuitivo</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tab pos="2762250" algn="l"/>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No necesita justificar lo que siente</a:t>
                      </a: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tab pos="2762250" algn="l"/>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Actúa por gustos y preferencias</a:t>
                      </a: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tab pos="2762250" algn="l"/>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 </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tab pos="2762250" algn="l"/>
                        </a:tabLst>
                      </a:pPr>
                      <a:r>
                        <a:rPr kumimoji="0" lang="es-AR" sz="1600" b="0" i="0" u="none" strike="noStrike" cap="none" normalizeH="0" baseline="0" dirty="0" smtClean="0">
                          <a:ln>
                            <a:noFill/>
                          </a:ln>
                          <a:solidFill>
                            <a:schemeClr val="tx2"/>
                          </a:solidFill>
                          <a:effectLst/>
                          <a:latin typeface="Arial" pitchFamily="34" charset="0"/>
                          <a:cs typeface="Arial" pitchFamily="34" charset="0"/>
                        </a:rPr>
                        <a:t>Por ejemplo: </a:t>
                      </a:r>
                      <a:r>
                        <a:rPr kumimoji="0" lang="es-AR" sz="1600" b="0" i="1" u="none" strike="noStrike" cap="none" normalizeH="0" baseline="0" dirty="0" smtClean="0">
                          <a:ln>
                            <a:noFill/>
                          </a:ln>
                          <a:solidFill>
                            <a:schemeClr val="tx2"/>
                          </a:solidFill>
                          <a:effectLst/>
                          <a:latin typeface="Arial" pitchFamily="34" charset="0"/>
                          <a:cs typeface="Arial" pitchFamily="34" charset="0"/>
                        </a:rPr>
                        <a:t>“Siento que esa idea puede </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tab pos="2762250" algn="l"/>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                       andar y me pone contento </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tab pos="2762250" algn="l"/>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                       escucharla…”.</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tab pos="2762250" algn="l"/>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                      “Me asusta y me preocupa…”.</a:t>
                      </a:r>
                      <a:endParaRPr kumimoji="0" lang="es-ES" sz="1600" b="0" i="0" u="none" strike="noStrike" cap="none" normalizeH="0" baseline="0" dirty="0" smtClean="0">
                        <a:ln>
                          <a:noFill/>
                        </a:ln>
                        <a:solidFill>
                          <a:schemeClr val="tx2"/>
                        </a:solidFill>
                        <a:effectLst/>
                        <a:latin typeface="Arial" pitchFamily="34" charset="0"/>
                        <a:cs typeface="Arial"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0" lang="es-AR" sz="1600" b="1" i="0" u="none" strike="noStrike" cap="none" normalizeH="0" baseline="0" dirty="0" smtClean="0">
                          <a:ln>
                            <a:noFill/>
                          </a:ln>
                          <a:solidFill>
                            <a:schemeClr val="tx2"/>
                          </a:solidFill>
                          <a:effectLst/>
                          <a:latin typeface="Arial" pitchFamily="34" charset="0"/>
                          <a:cs typeface="Arial" pitchFamily="34" charset="0"/>
                        </a:rPr>
                        <a:t> PENSAMIENTO VERDE</a:t>
                      </a:r>
                      <a:r>
                        <a:rPr kumimoji="0" lang="es-ES" sz="1600" b="0" i="0" u="none" strike="noStrike" cap="none" normalizeH="0" baseline="0" dirty="0" smtClean="0">
                          <a:ln>
                            <a:noFill/>
                          </a:ln>
                          <a:solidFill>
                            <a:schemeClr val="tx2"/>
                          </a:solidFill>
                          <a:effectLst/>
                          <a:latin typeface="Arial" pitchFamily="34" charset="0"/>
                          <a:cs typeface="Arial" pitchFamily="34" charset="0"/>
                        </a:rPr>
                        <a:t> </a:t>
                      </a:r>
                      <a:r>
                        <a:rPr kumimoji="0" lang="es-AR" sz="1600" b="0" i="0" u="none" strike="noStrike" cap="none" normalizeH="0" baseline="0" dirty="0" smtClean="0">
                          <a:ln>
                            <a:noFill/>
                          </a:ln>
                          <a:solidFill>
                            <a:schemeClr val="tx2"/>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Char char="F"/>
                        <a:tabLst/>
                      </a:pP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0" lang="es-AR" sz="1600" b="0" i="0" u="none" strike="noStrike" cap="none" normalizeH="0" baseline="0" dirty="0" smtClean="0">
                          <a:ln>
                            <a:noFill/>
                          </a:ln>
                          <a:solidFill>
                            <a:schemeClr val="tx2"/>
                          </a:solidFill>
                          <a:effectLst/>
                          <a:latin typeface="Arial" pitchFamily="34" charset="0"/>
                          <a:cs typeface="Arial" pitchFamily="34" charset="0"/>
                        </a:rPr>
                        <a:t>Su caracteriza principal es la </a:t>
                      </a:r>
                      <a:r>
                        <a:rPr kumimoji="0" lang="es-AR" sz="1600" b="1" i="0" u="none" strike="noStrike" cap="none" normalizeH="0" baseline="0" dirty="0" smtClean="0">
                          <a:ln>
                            <a:noFill/>
                          </a:ln>
                          <a:solidFill>
                            <a:schemeClr val="tx2"/>
                          </a:solidFill>
                          <a:effectLst/>
                          <a:latin typeface="Arial" pitchFamily="34" charset="0"/>
                          <a:cs typeface="Arial" pitchFamily="34" charset="0"/>
                        </a:rPr>
                        <a:t>creatividad.</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0" lang="es-AR" sz="1600" b="0" i="0" u="none" strike="noStrike" cap="none" normalizeH="0" baseline="0" dirty="0" smtClean="0">
                          <a:ln>
                            <a:noFill/>
                          </a:ln>
                          <a:solidFill>
                            <a:schemeClr val="tx2"/>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0" lang="es-AR" sz="1600" b="1" i="1" u="none" strike="noStrike" cap="none" normalizeH="0" baseline="0" dirty="0" smtClean="0">
                          <a:ln>
                            <a:noFill/>
                          </a:ln>
                          <a:solidFill>
                            <a:schemeClr val="tx2"/>
                          </a:solidFill>
                          <a:effectLst/>
                          <a:latin typeface="Arial" pitchFamily="34" charset="0"/>
                          <a:cs typeface="Arial" pitchFamily="34" charset="0"/>
                        </a:rPr>
                        <a:t>Creativo</a:t>
                      </a: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Genera cambios</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Genera situaciones nuevas</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Imaginativo</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 </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0" lang="es-AR" sz="1600" b="1" i="0" u="none" strike="noStrike" cap="none" normalizeH="0" baseline="0" dirty="0" smtClean="0">
                          <a:ln>
                            <a:noFill/>
                          </a:ln>
                          <a:solidFill>
                            <a:schemeClr val="tx2"/>
                          </a:solidFill>
                          <a:effectLst/>
                          <a:latin typeface="Arial" pitchFamily="34" charset="0"/>
                          <a:cs typeface="Arial" pitchFamily="34" charset="0"/>
                        </a:rPr>
                        <a:t>Por ejemplo</a:t>
                      </a:r>
                      <a:r>
                        <a:rPr kumimoji="0" lang="es-AR" sz="1600" b="1" i="1" u="none" strike="noStrike" cap="none" normalizeH="0" baseline="0" dirty="0" smtClean="0">
                          <a:ln>
                            <a:noFill/>
                          </a:ln>
                          <a:solidFill>
                            <a:schemeClr val="tx2"/>
                          </a:solidFill>
                          <a:effectLst/>
                          <a:latin typeface="Arial" pitchFamily="34" charset="0"/>
                          <a:cs typeface="Arial" pitchFamily="34" charset="0"/>
                        </a:rPr>
                        <a:t>: </a:t>
                      </a:r>
                      <a:r>
                        <a:rPr kumimoji="0" lang="es-AR" sz="1600" b="0" i="1" u="none" strike="noStrike" cap="none" normalizeH="0" baseline="0" dirty="0" smtClean="0">
                          <a:ln>
                            <a:noFill/>
                          </a:ln>
                          <a:solidFill>
                            <a:schemeClr val="tx2"/>
                          </a:solidFill>
                          <a:effectLst/>
                          <a:latin typeface="Arial" pitchFamily="34" charset="0"/>
                          <a:cs typeface="Arial" pitchFamily="34" charset="0"/>
                        </a:rPr>
                        <a:t>”Tengo una idea: </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0" lang="es-AR" sz="1600" b="1" i="0" u="none" strike="noStrike" cap="none" normalizeH="0" baseline="0" dirty="0" smtClean="0">
                          <a:ln>
                            <a:noFill/>
                          </a:ln>
                          <a:solidFill>
                            <a:schemeClr val="tx2"/>
                          </a:solidFill>
                          <a:effectLst/>
                          <a:latin typeface="Arial" pitchFamily="34" charset="0"/>
                          <a:cs typeface="Arial" pitchFamily="34" charset="0"/>
                        </a:rPr>
                        <a:t>            </a:t>
                      </a:r>
                      <a:r>
                        <a:rPr kumimoji="0" lang="es-AR" sz="1600" b="0" i="1" u="none" strike="noStrike" cap="none" normalizeH="0" baseline="0" dirty="0" smtClean="0">
                          <a:ln>
                            <a:noFill/>
                          </a:ln>
                          <a:solidFill>
                            <a:schemeClr val="tx2"/>
                          </a:solidFill>
                          <a:effectLst/>
                          <a:latin typeface="Arial" pitchFamily="34" charset="0"/>
                          <a:cs typeface="Arial" pitchFamily="34" charset="0"/>
                        </a:rPr>
                        <a:t>que traiga una prueba, algo      </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0" lang="es-AR" sz="1600" b="0" i="1" u="none" strike="noStrike" cap="none" normalizeH="0" baseline="0" dirty="0" smtClean="0">
                          <a:ln>
                            <a:noFill/>
                          </a:ln>
                          <a:solidFill>
                            <a:schemeClr val="tx2"/>
                          </a:solidFill>
                          <a:effectLst/>
                          <a:latin typeface="Arial" pitchFamily="34" charset="0"/>
                          <a:cs typeface="Arial" pitchFamily="34" charset="0"/>
                        </a:rPr>
                        <a:t>            que nos muestre qué pasa…”</a:t>
                      </a: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pPr>
                      <a:endParaRPr kumimoji="0" lang="es-AR" sz="1600" b="0" i="0" u="none" strike="noStrike" cap="none" normalizeH="0" baseline="0" dirty="0" smtClean="0">
                        <a:ln>
                          <a:noFill/>
                        </a:ln>
                        <a:solidFill>
                          <a:schemeClr val="tx2"/>
                        </a:solidFill>
                        <a:effectLst/>
                        <a:latin typeface="Arial" pitchFamily="34" charset="0"/>
                        <a:cs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435" name="Object 27"/>
          <p:cNvGraphicFramePr>
            <a:graphicFrameLocks noChangeAspect="1"/>
          </p:cNvGraphicFramePr>
          <p:nvPr/>
        </p:nvGraphicFramePr>
        <p:xfrm>
          <a:off x="1410209" y="5260849"/>
          <a:ext cx="1115484" cy="1038225"/>
        </p:xfrm>
        <a:graphic>
          <a:graphicData uri="http://schemas.openxmlformats.org/presentationml/2006/ole">
            <p:oleObj spid="_x0000_s3074" name="Bitmap Image" r:id="rId3" imgW="1142857" imgH="1419048" progId="PBrush">
              <p:embed/>
            </p:oleObj>
          </a:graphicData>
        </a:graphic>
      </p:graphicFrame>
      <p:graphicFrame>
        <p:nvGraphicFramePr>
          <p:cNvPr id="17436" name="Object 28"/>
          <p:cNvGraphicFramePr>
            <a:graphicFrameLocks noChangeAspect="1"/>
          </p:cNvGraphicFramePr>
          <p:nvPr/>
        </p:nvGraphicFramePr>
        <p:xfrm>
          <a:off x="10363200" y="2667000"/>
          <a:ext cx="1422400" cy="946150"/>
        </p:xfrm>
        <a:graphic>
          <a:graphicData uri="http://schemas.openxmlformats.org/presentationml/2006/ole">
            <p:oleObj spid="_x0000_s3075" name="Bitmap Image" r:id="rId4" imgW="1438095" imgH="1276190" progId="PBrush">
              <p:embed/>
            </p:oleObj>
          </a:graphicData>
        </a:graphic>
      </p:graphicFrame>
      <p:sp>
        <p:nvSpPr>
          <p:cNvPr id="8" name="Text Box 5"/>
          <p:cNvSpPr txBox="1">
            <a:spLocks noChangeArrowheads="1"/>
          </p:cNvSpPr>
          <p:nvPr/>
        </p:nvSpPr>
        <p:spPr bwMode="auto">
          <a:xfrm>
            <a:off x="3795054" y="48768"/>
            <a:ext cx="4185761" cy="646331"/>
          </a:xfrm>
          <a:prstGeom prst="rect">
            <a:avLst/>
          </a:prstGeom>
          <a:noFill/>
          <a:ln w="9525">
            <a:noFill/>
            <a:miter lim="800000"/>
            <a:headEnd/>
            <a:tailEnd/>
          </a:ln>
        </p:spPr>
        <p:txBody>
          <a:bodyPr wrap="none">
            <a:spAutoFit/>
          </a:bodyPr>
          <a:lstStyle/>
          <a:p>
            <a:r>
              <a:rPr lang="es-AR" sz="3600" dirty="0" smtClean="0">
                <a:solidFill>
                  <a:srgbClr val="000066"/>
                </a:solidFill>
              </a:rPr>
              <a:t>Ejercicio – “El arca”</a:t>
            </a:r>
            <a:endParaRPr lang="es-AR" sz="3600" dirty="0">
              <a:solidFill>
                <a:srgbClr val="000066"/>
              </a:solidFill>
            </a:endParaRPr>
          </a:p>
        </p:txBody>
      </p:sp>
      <p:pic>
        <p:nvPicPr>
          <p:cNvPr id="9" name="7 Imagen" descr="writing-hand-silhouette.jpg"/>
          <p:cNvPicPr>
            <a:picLocks noChangeAspect="1"/>
          </p:cNvPicPr>
          <p:nvPr/>
        </p:nvPicPr>
        <p:blipFill>
          <a:blip r:embed="rId5"/>
          <a:srcRect/>
          <a:stretch>
            <a:fillRect/>
          </a:stretch>
        </p:blipFill>
        <p:spPr bwMode="auto">
          <a:xfrm>
            <a:off x="10602437" y="241465"/>
            <a:ext cx="1162051" cy="8715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500"/>
                                  </p:stCondLst>
                                  <p:childTnLst>
                                    <p:set>
                                      <p:cBhvr>
                                        <p:cTn id="6" dur="1" fill="hold">
                                          <p:stCondLst>
                                            <p:cond delay="0"/>
                                          </p:stCondLst>
                                        </p:cTn>
                                        <p:tgtEl>
                                          <p:spTgt spid="17435"/>
                                        </p:tgtEl>
                                        <p:attrNameLst>
                                          <p:attrName>style.visibility</p:attrName>
                                        </p:attrNameLst>
                                      </p:cBhvr>
                                      <p:to>
                                        <p:strVal val="visible"/>
                                      </p:to>
                                    </p:set>
                                    <p:anim calcmode="lin" valueType="num">
                                      <p:cBhvr additive="base">
                                        <p:cTn id="7" dur="500" fill="hold"/>
                                        <p:tgtEl>
                                          <p:spTgt spid="17435"/>
                                        </p:tgtEl>
                                        <p:attrNameLst>
                                          <p:attrName>ppt_x</p:attrName>
                                        </p:attrNameLst>
                                      </p:cBhvr>
                                      <p:tavLst>
                                        <p:tav tm="0">
                                          <p:val>
                                            <p:strVal val="#ppt_x"/>
                                          </p:val>
                                        </p:tav>
                                        <p:tav tm="100000">
                                          <p:val>
                                            <p:strVal val="#ppt_x"/>
                                          </p:val>
                                        </p:tav>
                                      </p:tavLst>
                                    </p:anim>
                                    <p:anim calcmode="lin" valueType="num">
                                      <p:cBhvr additive="base">
                                        <p:cTn id="8" dur="500" fill="hold"/>
                                        <p:tgtEl>
                                          <p:spTgt spid="174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2" fill="hold" nodeType="afterEffect">
                                  <p:stCondLst>
                                    <p:cond delay="500"/>
                                  </p:stCondLst>
                                  <p:childTnLst>
                                    <p:set>
                                      <p:cBhvr>
                                        <p:cTn id="11" dur="1" fill="hold">
                                          <p:stCondLst>
                                            <p:cond delay="0"/>
                                          </p:stCondLst>
                                        </p:cTn>
                                        <p:tgtEl>
                                          <p:spTgt spid="17436"/>
                                        </p:tgtEl>
                                        <p:attrNameLst>
                                          <p:attrName>style.visibility</p:attrName>
                                        </p:attrNameLst>
                                      </p:cBhvr>
                                      <p:to>
                                        <p:strVal val="visible"/>
                                      </p:to>
                                    </p:set>
                                    <p:anim calcmode="lin" valueType="num">
                                      <p:cBhvr additive="base">
                                        <p:cTn id="12" dur="500" fill="hold"/>
                                        <p:tgtEl>
                                          <p:spTgt spid="17436"/>
                                        </p:tgtEl>
                                        <p:attrNameLst>
                                          <p:attrName>ppt_x</p:attrName>
                                        </p:attrNameLst>
                                      </p:cBhvr>
                                      <p:tavLst>
                                        <p:tav tm="0">
                                          <p:val>
                                            <p:strVal val="0-#ppt_w/2"/>
                                          </p:val>
                                        </p:tav>
                                        <p:tav tm="100000">
                                          <p:val>
                                            <p:strVal val="#ppt_x"/>
                                          </p:val>
                                        </p:tav>
                                      </p:tavLst>
                                    </p:anim>
                                    <p:anim calcmode="lin" valueType="num">
                                      <p:cBhvr additive="base">
                                        <p:cTn id="13" dur="500" fill="hold"/>
                                        <p:tgtEl>
                                          <p:spTgt spid="17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ChangeArrowheads="1"/>
          </p:cNvSpPr>
          <p:nvPr/>
        </p:nvSpPr>
        <p:spPr bwMode="auto">
          <a:xfrm>
            <a:off x="6807200" y="1600200"/>
            <a:ext cx="5080000" cy="381000"/>
          </a:xfrm>
          <a:prstGeom prst="rect">
            <a:avLst/>
          </a:prstGeom>
          <a:solidFill>
            <a:srgbClr val="3333CC"/>
          </a:solidFill>
          <a:ln w="9525">
            <a:noFill/>
            <a:miter lim="800000"/>
            <a:headEnd/>
            <a:tailEnd/>
          </a:ln>
        </p:spPr>
        <p:txBody>
          <a:bodyPr wrap="none" anchor="ctr"/>
          <a:lstStyle/>
          <a:p>
            <a:endParaRPr lang="es-ES" dirty="0"/>
          </a:p>
        </p:txBody>
      </p:sp>
      <p:sp>
        <p:nvSpPr>
          <p:cNvPr id="4101" name="Rectangle 4"/>
          <p:cNvSpPr>
            <a:spLocks noChangeArrowheads="1"/>
          </p:cNvSpPr>
          <p:nvPr/>
        </p:nvSpPr>
        <p:spPr bwMode="auto">
          <a:xfrm>
            <a:off x="1320800" y="1600200"/>
            <a:ext cx="5486400" cy="381000"/>
          </a:xfrm>
          <a:prstGeom prst="rect">
            <a:avLst/>
          </a:prstGeom>
          <a:solidFill>
            <a:schemeClr val="tx2"/>
          </a:solidFill>
          <a:ln w="9525">
            <a:noFill/>
            <a:miter lim="800000"/>
            <a:headEnd/>
            <a:tailEnd/>
          </a:ln>
        </p:spPr>
        <p:txBody>
          <a:bodyPr wrap="none" anchor="ctr"/>
          <a:lstStyle/>
          <a:p>
            <a:endParaRPr lang="es-ES" dirty="0"/>
          </a:p>
        </p:txBody>
      </p:sp>
      <p:graphicFrame>
        <p:nvGraphicFramePr>
          <p:cNvPr id="18445" name="Group 13"/>
          <p:cNvGraphicFramePr>
            <a:graphicFrameLocks noGrp="1"/>
          </p:cNvGraphicFramePr>
          <p:nvPr/>
        </p:nvGraphicFramePr>
        <p:xfrm>
          <a:off x="1320800" y="1600200"/>
          <a:ext cx="10566400" cy="4572000"/>
        </p:xfrm>
        <a:graphic>
          <a:graphicData uri="http://schemas.openxmlformats.org/drawingml/2006/table">
            <a:tbl>
              <a:tblPr/>
              <a:tblGrid>
                <a:gridCol w="5486400"/>
                <a:gridCol w="5080000"/>
              </a:tblGrid>
              <a:tr h="4572000">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Wingdings" pitchFamily="2" charset="2"/>
                        <a:buNone/>
                        <a:tabLst>
                          <a:tab pos="2762250" algn="l"/>
                        </a:tabLst>
                      </a:pPr>
                      <a:r>
                        <a:rPr kumimoji="0" lang="es-AR" sz="1600" b="1" i="0" u="none" strike="noStrike" cap="none" normalizeH="0" baseline="0" dirty="0" smtClean="0">
                          <a:ln>
                            <a:noFill/>
                          </a:ln>
                          <a:solidFill>
                            <a:schemeClr val="tx1"/>
                          </a:solidFill>
                          <a:effectLst/>
                          <a:latin typeface="Arial" charset="0"/>
                          <a:cs typeface="Arial" charset="0"/>
                        </a:rPr>
                        <a:t>PENSAMIENTO</a:t>
                      </a:r>
                      <a:r>
                        <a:rPr kumimoji="0" lang="es-AR" sz="1600" b="1" i="0" u="none" strike="noStrike" cap="none" normalizeH="0" baseline="0" dirty="0" smtClean="0">
                          <a:ln>
                            <a:noFill/>
                          </a:ln>
                          <a:solidFill>
                            <a:schemeClr val="tx1"/>
                          </a:solidFill>
                          <a:effectLst/>
                          <a:latin typeface="Tahoma"/>
                          <a:cs typeface="Times New Roman" pitchFamily="18" charset="0"/>
                        </a:rPr>
                        <a:t>    </a:t>
                      </a:r>
                      <a:r>
                        <a:rPr kumimoji="0" lang="es-AR"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s-AR" sz="1600" b="1" i="0" u="none" strike="noStrike" cap="none" normalizeH="0" baseline="0" dirty="0" smtClean="0">
                          <a:ln>
                            <a:noFill/>
                          </a:ln>
                          <a:solidFill>
                            <a:schemeClr val="tx1"/>
                          </a:solidFill>
                          <a:effectLst/>
                          <a:latin typeface="Arial" charset="0"/>
                          <a:cs typeface="Arial" charset="0"/>
                        </a:rPr>
                        <a:t>NEGRO</a:t>
                      </a:r>
                      <a:endParaRPr kumimoji="0" lang="es-AR" sz="1600" b="1" i="0" u="none" strike="noStrike" cap="none" normalizeH="0" baseline="0" dirty="0" smtClean="0">
                        <a:ln>
                          <a:noFill/>
                        </a:ln>
                        <a:solidFill>
                          <a:schemeClr val="tx1"/>
                        </a:solidFill>
                        <a:effectLst/>
                        <a:latin typeface="Arial Narrow"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tab pos="2762250" algn="l"/>
                        </a:tabLst>
                      </a:pPr>
                      <a:endParaRPr kumimoji="0" lang="es-AR" sz="1600" b="1" i="0" u="none" strike="noStrike" cap="none" normalizeH="0" baseline="0" dirty="0" smtClean="0">
                        <a:ln>
                          <a:noFill/>
                        </a:ln>
                        <a:solidFill>
                          <a:schemeClr val="tx2"/>
                        </a:solidFill>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tab pos="2762250" algn="l"/>
                        </a:tabLst>
                      </a:pPr>
                      <a:r>
                        <a:rPr kumimoji="0" lang="es-AR" sz="1600" b="0" i="0" u="none" strike="noStrike" cap="none" normalizeH="0" baseline="0" dirty="0" smtClean="0">
                          <a:ln>
                            <a:noFill/>
                          </a:ln>
                          <a:solidFill>
                            <a:schemeClr val="tx2"/>
                          </a:solidFill>
                          <a:effectLst/>
                          <a:latin typeface="Tahoma" pitchFamily="34" charset="0"/>
                          <a:cs typeface="Arial" charset="0"/>
                        </a:rPr>
                        <a:t>Se destaca por su habilidad para </a:t>
                      </a:r>
                      <a:r>
                        <a:rPr kumimoji="0" lang="es-AR" sz="1600" b="1" i="0" u="none" strike="noStrike" cap="none" normalizeH="0" baseline="0" dirty="0" smtClean="0">
                          <a:ln>
                            <a:noFill/>
                          </a:ln>
                          <a:solidFill>
                            <a:schemeClr val="tx2"/>
                          </a:solidFill>
                          <a:effectLst/>
                          <a:latin typeface="Tahoma" pitchFamily="34" charset="0"/>
                          <a:cs typeface="Arial" charset="0"/>
                        </a:rPr>
                        <a:t>plantear críticas y riesgos.</a:t>
                      </a:r>
                      <a:endParaRPr kumimoji="0" lang="es-AR" sz="1600" b="1" i="0" u="none" strike="noStrike" cap="none" normalizeH="0" baseline="0" dirty="0" smtClean="0">
                        <a:ln>
                          <a:noFill/>
                        </a:ln>
                        <a:solidFill>
                          <a:schemeClr val="tx2"/>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tab pos="2762250" algn="l"/>
                        </a:tabLst>
                      </a:pPr>
                      <a:r>
                        <a:rPr kumimoji="0" lang="es-AR" sz="1600" b="0" i="0" u="none" strike="noStrike" cap="none" normalizeH="0" baseline="0" dirty="0" smtClean="0">
                          <a:ln>
                            <a:noFill/>
                          </a:ln>
                          <a:solidFill>
                            <a:schemeClr val="tx2"/>
                          </a:solidFill>
                          <a:effectLst/>
                          <a:latin typeface="Tahoma" pitchFamily="34" charset="0"/>
                          <a:cs typeface="Arial" charset="0"/>
                        </a:rPr>
                        <a:t> </a:t>
                      </a:r>
                      <a:endParaRPr kumimoji="0" lang="es-AR" sz="1600" b="0" i="0" u="none" strike="noStrike" cap="none" normalizeH="0" baseline="0" dirty="0" smtClean="0">
                        <a:ln>
                          <a:noFill/>
                        </a:ln>
                        <a:solidFill>
                          <a:schemeClr val="tx2"/>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tab pos="2762250" algn="l"/>
                        </a:tabLst>
                      </a:pPr>
                      <a:r>
                        <a:rPr kumimoji="0" lang="es-AR" sz="1600" b="0" i="1" u="none" strike="noStrike" cap="none" normalizeH="0" baseline="0" dirty="0" smtClean="0">
                          <a:ln>
                            <a:noFill/>
                          </a:ln>
                          <a:solidFill>
                            <a:schemeClr val="tx2"/>
                          </a:solidFill>
                          <a:effectLst/>
                          <a:latin typeface="Tahoma" pitchFamily="34" charset="0"/>
                          <a:cs typeface="Arial" charset="0"/>
                        </a:rPr>
                        <a:t>Ve los aspectos negativos</a:t>
                      </a: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tab pos="2762250" algn="l"/>
                        </a:tabLst>
                      </a:pPr>
                      <a:r>
                        <a:rPr kumimoji="0" lang="es-AR" sz="1600" b="0" i="1" u="none" strike="noStrike" cap="none" normalizeH="0" baseline="0" dirty="0" smtClean="0">
                          <a:ln>
                            <a:noFill/>
                          </a:ln>
                          <a:solidFill>
                            <a:schemeClr val="tx2"/>
                          </a:solidFill>
                          <a:effectLst/>
                          <a:latin typeface="Tahoma" pitchFamily="34" charset="0"/>
                          <a:cs typeface="Arial" charset="0"/>
                        </a:rPr>
                        <a:t>Detecta los riesgos y peligros</a:t>
                      </a:r>
                      <a:endParaRPr kumimoji="0" lang="es-AR" sz="1600" b="0" i="0" u="none" strike="noStrike" cap="none" normalizeH="0" baseline="0" dirty="0" smtClean="0">
                        <a:ln>
                          <a:noFill/>
                        </a:ln>
                        <a:solidFill>
                          <a:schemeClr val="tx2"/>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tab pos="2762250" algn="l"/>
                        </a:tabLst>
                      </a:pPr>
                      <a:r>
                        <a:rPr kumimoji="0" lang="es-AR" sz="1600" b="0" i="1" u="none" strike="noStrike" cap="none" normalizeH="0" baseline="0" dirty="0" smtClean="0">
                          <a:ln>
                            <a:noFill/>
                          </a:ln>
                          <a:solidFill>
                            <a:schemeClr val="tx2"/>
                          </a:solidFill>
                          <a:effectLst/>
                          <a:latin typeface="Tahoma" pitchFamily="34" charset="0"/>
                          <a:cs typeface="Arial" charset="0"/>
                        </a:rPr>
                        <a:t>Enjuicia</a:t>
                      </a:r>
                      <a:endParaRPr kumimoji="0" lang="es-AR" sz="1600" b="0" i="0" u="none" strike="noStrike" cap="none" normalizeH="0" baseline="0" dirty="0" smtClean="0">
                        <a:ln>
                          <a:noFill/>
                        </a:ln>
                        <a:solidFill>
                          <a:schemeClr val="tx2"/>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tab pos="2762250" algn="l"/>
                        </a:tabLst>
                      </a:pPr>
                      <a:r>
                        <a:rPr kumimoji="0" lang="es-AR" sz="1600" b="0" i="1" u="none" strike="noStrike" cap="none" normalizeH="0" baseline="0" dirty="0" smtClean="0">
                          <a:ln>
                            <a:noFill/>
                          </a:ln>
                          <a:solidFill>
                            <a:schemeClr val="tx2"/>
                          </a:solidFill>
                          <a:effectLst/>
                          <a:latin typeface="Tahoma" pitchFamily="34" charset="0"/>
                          <a:cs typeface="Arial" charset="0"/>
                        </a:rPr>
                        <a:t>Encuentra la razón por lo que algo no resultará</a:t>
                      </a:r>
                      <a:endParaRPr kumimoji="0" lang="es-AR" sz="1600" b="0" i="0" u="none" strike="noStrike" cap="none" normalizeH="0" baseline="0" dirty="0" smtClean="0">
                        <a:ln>
                          <a:noFill/>
                        </a:ln>
                        <a:solidFill>
                          <a:schemeClr val="tx2"/>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tab pos="2762250" algn="l"/>
                        </a:tabLst>
                      </a:pPr>
                      <a:r>
                        <a:rPr kumimoji="0" lang="es-AR" sz="1600" b="0" i="1" u="none" strike="noStrike" cap="none" normalizeH="0" baseline="0" dirty="0" smtClean="0">
                          <a:ln>
                            <a:noFill/>
                          </a:ln>
                          <a:solidFill>
                            <a:schemeClr val="tx2"/>
                          </a:solidFill>
                          <a:effectLst/>
                          <a:latin typeface="Tahoma" pitchFamily="34" charset="0"/>
                          <a:cs typeface="Arial" charset="0"/>
                        </a:rPr>
                        <a:t>Descubre errores.</a:t>
                      </a:r>
                      <a:endParaRPr kumimoji="0" lang="es-AR" sz="1600" b="0" i="0" u="none" strike="noStrike" cap="none" normalizeH="0" baseline="0" dirty="0" smtClean="0">
                        <a:ln>
                          <a:noFill/>
                        </a:ln>
                        <a:solidFill>
                          <a:schemeClr val="tx2"/>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tab pos="2762250" algn="l"/>
                        </a:tabLst>
                      </a:pPr>
                      <a:r>
                        <a:rPr kumimoji="0" lang="es-AR" sz="1600" b="1" i="1" u="none" strike="noStrike" cap="none" normalizeH="0" baseline="0" dirty="0" smtClean="0">
                          <a:ln>
                            <a:noFill/>
                          </a:ln>
                          <a:solidFill>
                            <a:schemeClr val="tx2"/>
                          </a:solidFill>
                          <a:effectLst/>
                          <a:latin typeface="Tahoma" pitchFamily="34" charset="0"/>
                          <a:cs typeface="Arial" charset="0"/>
                        </a:rPr>
                        <a:t> </a:t>
                      </a:r>
                      <a:endParaRPr kumimoji="0" lang="es-AR" sz="1600" b="1" i="0" u="none" strike="noStrike" cap="none" normalizeH="0" baseline="0" dirty="0" smtClean="0">
                        <a:ln>
                          <a:noFill/>
                        </a:ln>
                        <a:solidFill>
                          <a:schemeClr val="tx2"/>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tab pos="2762250" algn="l"/>
                        </a:tabLst>
                      </a:pPr>
                      <a:r>
                        <a:rPr kumimoji="0" lang="es-AR" sz="1600" b="1" i="0" u="none" strike="noStrike" cap="none" normalizeH="0" baseline="0" dirty="0" smtClean="0">
                          <a:ln>
                            <a:noFill/>
                          </a:ln>
                          <a:solidFill>
                            <a:schemeClr val="tx2"/>
                          </a:solidFill>
                          <a:effectLst/>
                          <a:latin typeface="Tahoma" pitchFamily="34" charset="0"/>
                          <a:cs typeface="Arial" charset="0"/>
                        </a:rPr>
                        <a:t>Por ejemplo:</a:t>
                      </a:r>
                      <a:r>
                        <a:rPr kumimoji="0" lang="es-AR" sz="1600" b="0" i="0" u="none" strike="noStrike" cap="none" normalizeH="0" baseline="0" dirty="0" smtClean="0">
                          <a:ln>
                            <a:noFill/>
                          </a:ln>
                          <a:solidFill>
                            <a:schemeClr val="tx2"/>
                          </a:solidFill>
                          <a:effectLst/>
                          <a:latin typeface="Tahoma" pitchFamily="34" charset="0"/>
                          <a:cs typeface="Arial" charset="0"/>
                        </a:rPr>
                        <a:t> </a:t>
                      </a:r>
                      <a:r>
                        <a:rPr kumimoji="0" lang="es-AR" sz="1600" b="0" i="1" u="none" strike="noStrike" cap="none" normalizeH="0" baseline="0" dirty="0" smtClean="0">
                          <a:ln>
                            <a:noFill/>
                          </a:ln>
                          <a:solidFill>
                            <a:schemeClr val="tx2"/>
                          </a:solidFill>
                          <a:effectLst/>
                          <a:latin typeface="Tahoma" pitchFamily="34" charset="0"/>
                          <a:cs typeface="Arial" charset="0"/>
                        </a:rPr>
                        <a:t>“No todos pueden volar, o nadar, salir es peligroso”.</a:t>
                      </a:r>
                      <a:r>
                        <a:rPr kumimoji="0" lang="es-ES" sz="1600" b="0" i="0" u="none" strike="noStrike" cap="none" normalizeH="0" baseline="0" dirty="0" smtClean="0">
                          <a:ln>
                            <a:noFill/>
                          </a:ln>
                          <a:solidFill>
                            <a:schemeClr val="tx2"/>
                          </a:solidFill>
                          <a:effectLst/>
                          <a:latin typeface="Tahoma" pitchFamily="34" charset="0"/>
                          <a:cs typeface="Arial" charset="0"/>
                        </a:rPr>
                        <a:t> </a:t>
                      </a:r>
                      <a:endParaRPr kumimoji="0" lang="es-AR" sz="1600" b="0" i="0" u="none" strike="noStrike" cap="none" normalizeH="0" baseline="0" dirty="0" smtClean="0">
                        <a:ln>
                          <a:noFill/>
                        </a:ln>
                        <a:solidFill>
                          <a:schemeClr val="tx2"/>
                        </a:solidFill>
                        <a:effectLst/>
                        <a:latin typeface="Tahoma" pitchFamily="34" charset="0"/>
                        <a:cs typeface="Arial"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0" lang="es-AR" sz="1600" b="1" i="0" u="none" strike="noStrike" cap="none" normalizeH="0" baseline="0" dirty="0" smtClean="0">
                          <a:ln>
                            <a:noFill/>
                          </a:ln>
                          <a:solidFill>
                            <a:schemeClr val="accent1"/>
                          </a:solidFill>
                          <a:effectLst/>
                          <a:latin typeface="Tahoma" pitchFamily="34" charset="0"/>
                          <a:cs typeface="Times New Roman" pitchFamily="18" charset="0"/>
                        </a:rPr>
                        <a:t>PENSAMIENTO AZUL</a:t>
                      </a:r>
                      <a:r>
                        <a:rPr kumimoji="0" lang="es-ES" sz="1600" b="1" i="0" u="none" strike="noStrike" cap="none" normalizeH="0" baseline="0" dirty="0" smtClean="0">
                          <a:ln>
                            <a:noFill/>
                          </a:ln>
                          <a:solidFill>
                            <a:schemeClr val="accent1"/>
                          </a:solidFill>
                          <a:effectLst/>
                          <a:latin typeface="Tahoma" pitchFamily="34" charset="0"/>
                          <a:cs typeface="Times New Roman" pitchFamily="18" charset="0"/>
                        </a:rPr>
                        <a:t> </a:t>
                      </a:r>
                      <a:endParaRPr kumimoji="0" lang="es-AR" sz="1600" b="1" i="0" u="none" strike="noStrike" cap="none" normalizeH="0" baseline="0" dirty="0" smtClean="0">
                        <a:ln>
                          <a:noFill/>
                        </a:ln>
                        <a:solidFill>
                          <a:schemeClr val="accent1"/>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pPr>
                      <a:endParaRPr kumimoji="0" lang="es-AR" sz="1600" b="1" i="0" u="none" strike="noStrike" cap="none" normalizeH="0" baseline="0" dirty="0" smtClean="0">
                        <a:ln>
                          <a:noFill/>
                        </a:ln>
                        <a:solidFill>
                          <a:schemeClr val="tx2"/>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0" lang="es-AR" sz="1600" b="0" i="0" u="none" strike="noStrike" cap="none" normalizeH="0" baseline="0" dirty="0" smtClean="0">
                          <a:ln>
                            <a:noFill/>
                          </a:ln>
                          <a:solidFill>
                            <a:schemeClr val="tx2"/>
                          </a:solidFill>
                          <a:effectLst/>
                          <a:latin typeface="Tahoma" pitchFamily="34" charset="0"/>
                          <a:cs typeface="Times New Roman" pitchFamily="18" charset="0"/>
                        </a:rPr>
                        <a:t>Su principal manifestación es la capacidad de </a:t>
                      </a:r>
                      <a:r>
                        <a:rPr kumimoji="0" lang="es-AR" sz="1600" b="1" i="0" u="none" strike="noStrike" cap="none" normalizeH="0" baseline="0" dirty="0" smtClean="0">
                          <a:ln>
                            <a:noFill/>
                          </a:ln>
                          <a:solidFill>
                            <a:schemeClr val="tx2"/>
                          </a:solidFill>
                          <a:effectLst/>
                          <a:latin typeface="Tahoma" pitchFamily="34" charset="0"/>
                          <a:cs typeface="Times New Roman" pitchFamily="18" charset="0"/>
                        </a:rPr>
                        <a:t>manejar procesos.</a:t>
                      </a: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0" lang="es-AR" sz="1600" b="0" i="0" u="none" strike="noStrike" cap="none" normalizeH="0" baseline="0" dirty="0" smtClean="0">
                          <a:ln>
                            <a:noFill/>
                          </a:ln>
                          <a:solidFill>
                            <a:schemeClr val="tx2"/>
                          </a:solidFill>
                          <a:effectLst/>
                          <a:latin typeface="Tahoma" pitchFamily="34"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0" lang="es-AR" sz="1600" b="0" i="1" u="none" strike="noStrike" cap="none" normalizeH="0" baseline="0" dirty="0" smtClean="0">
                          <a:ln>
                            <a:noFill/>
                          </a:ln>
                          <a:solidFill>
                            <a:schemeClr val="tx2"/>
                          </a:solidFill>
                          <a:effectLst/>
                          <a:latin typeface="Tahoma" pitchFamily="34" charset="0"/>
                          <a:cs typeface="Times New Roman" pitchFamily="18" charset="0"/>
                        </a:rPr>
                        <a:t>Moderador</a:t>
                      </a:r>
                      <a:endParaRPr kumimoji="0" lang="es-AR" sz="1600" b="0" i="0" u="none" strike="noStrike" cap="none" normalizeH="0" baseline="0" dirty="0" smtClean="0">
                        <a:ln>
                          <a:noFill/>
                        </a:ln>
                        <a:solidFill>
                          <a:schemeClr val="tx2"/>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0" lang="es-AR" sz="1600" b="0" i="1" u="none" strike="noStrike" cap="none" normalizeH="0" baseline="0" dirty="0" smtClean="0">
                          <a:ln>
                            <a:noFill/>
                          </a:ln>
                          <a:solidFill>
                            <a:schemeClr val="tx2"/>
                          </a:solidFill>
                          <a:effectLst/>
                          <a:latin typeface="Tahoma" pitchFamily="34" charset="0"/>
                          <a:cs typeface="Times New Roman" pitchFamily="18" charset="0"/>
                        </a:rPr>
                        <a:t>Controlador</a:t>
                      </a: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0" lang="es-AR" sz="1600" b="0" i="1" u="none" strike="noStrike" cap="none" normalizeH="0" baseline="0" dirty="0" smtClean="0">
                          <a:ln>
                            <a:noFill/>
                          </a:ln>
                          <a:solidFill>
                            <a:schemeClr val="tx2"/>
                          </a:solidFill>
                          <a:effectLst/>
                          <a:latin typeface="Tahoma" pitchFamily="34" charset="0"/>
                          <a:cs typeface="Times New Roman" pitchFamily="18" charset="0"/>
                        </a:rPr>
                        <a:t>Regulador</a:t>
                      </a: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0" lang="es-AR" sz="1600" b="0" i="1" u="none" strike="noStrike" cap="none" normalizeH="0" baseline="0" dirty="0" smtClean="0">
                          <a:ln>
                            <a:noFill/>
                          </a:ln>
                          <a:solidFill>
                            <a:schemeClr val="tx2"/>
                          </a:solidFill>
                          <a:effectLst/>
                          <a:latin typeface="Tahoma" pitchFamily="34" charset="0"/>
                          <a:cs typeface="Times New Roman" pitchFamily="18" charset="0"/>
                        </a:rPr>
                        <a:t>Conductor</a:t>
                      </a: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0" lang="es-AR" sz="1600" b="0" i="1" u="none" strike="noStrike" cap="none" normalizeH="0" baseline="0" dirty="0" smtClean="0">
                          <a:ln>
                            <a:noFill/>
                          </a:ln>
                          <a:solidFill>
                            <a:schemeClr val="tx2"/>
                          </a:solidFill>
                          <a:effectLst/>
                          <a:latin typeface="Tahoma" pitchFamily="34" charset="0"/>
                          <a:cs typeface="Times New Roman" pitchFamily="18" charset="0"/>
                        </a:rPr>
                        <a:t>Armonizador</a:t>
                      </a:r>
                      <a:endParaRPr kumimoji="0" lang="es-AR" sz="1600" b="0" i="0" u="none" strike="noStrike" cap="none" normalizeH="0" baseline="0" dirty="0" smtClean="0">
                        <a:ln>
                          <a:noFill/>
                        </a:ln>
                        <a:solidFill>
                          <a:schemeClr val="tx2"/>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0" lang="es-AR" sz="1600" b="0" i="1" u="none" strike="noStrike" cap="none" normalizeH="0" baseline="0" dirty="0" smtClean="0">
                          <a:ln>
                            <a:noFill/>
                          </a:ln>
                          <a:solidFill>
                            <a:schemeClr val="tx2"/>
                          </a:solidFill>
                          <a:effectLst/>
                          <a:latin typeface="Tahoma" pitchFamily="34" charset="0"/>
                          <a:cs typeface="Times New Roman" pitchFamily="18" charset="0"/>
                        </a:rPr>
                        <a:t>Estimulador</a:t>
                      </a:r>
                      <a:endParaRPr kumimoji="0" lang="es-AR" sz="1600" b="0" i="0" u="none" strike="noStrike" cap="none" normalizeH="0" baseline="0" dirty="0" smtClean="0">
                        <a:ln>
                          <a:noFill/>
                        </a:ln>
                        <a:solidFill>
                          <a:schemeClr val="tx2"/>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0" lang="es-AR" sz="1600" b="0" i="1" u="none" strike="noStrike" cap="none" normalizeH="0" baseline="0" dirty="0" smtClean="0">
                          <a:ln>
                            <a:noFill/>
                          </a:ln>
                          <a:solidFill>
                            <a:schemeClr val="tx2"/>
                          </a:solidFill>
                          <a:effectLst/>
                          <a:latin typeface="Tahoma" pitchFamily="34" charset="0"/>
                          <a:cs typeface="Times New Roman" pitchFamily="18" charset="0"/>
                        </a:rPr>
                        <a:t> </a:t>
                      </a:r>
                      <a:endParaRPr kumimoji="0" lang="es-AR" sz="1600" b="0" i="0" u="none" strike="noStrike" cap="none" normalizeH="0" baseline="0" dirty="0" smtClean="0">
                        <a:ln>
                          <a:noFill/>
                        </a:ln>
                        <a:solidFill>
                          <a:schemeClr val="tx2"/>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bg2"/>
                        </a:buClr>
                        <a:buSzTx/>
                        <a:buFont typeface="Wingdings" pitchFamily="2" charset="2"/>
                        <a:buNone/>
                        <a:tabLst/>
                      </a:pPr>
                      <a:r>
                        <a:rPr kumimoji="0" lang="es-AR" sz="1600" b="1" i="0" u="none" strike="noStrike" cap="none" normalizeH="0" baseline="0" dirty="0" smtClean="0">
                          <a:ln>
                            <a:noFill/>
                          </a:ln>
                          <a:solidFill>
                            <a:schemeClr val="tx2"/>
                          </a:solidFill>
                          <a:effectLst/>
                          <a:latin typeface="Tahoma" pitchFamily="34" charset="0"/>
                          <a:cs typeface="Times New Roman" pitchFamily="18" charset="0"/>
                        </a:rPr>
                        <a:t>Por ejemplo:</a:t>
                      </a:r>
                      <a:r>
                        <a:rPr kumimoji="0" lang="es-AR" sz="1600" b="0" i="1" u="none" strike="noStrike" cap="none" normalizeH="0" baseline="0" dirty="0" smtClean="0">
                          <a:ln>
                            <a:noFill/>
                          </a:ln>
                          <a:solidFill>
                            <a:schemeClr val="tx2"/>
                          </a:solidFill>
                          <a:effectLst/>
                          <a:latin typeface="Tahoma" pitchFamily="34" charset="0"/>
                          <a:cs typeface="Times New Roman" pitchFamily="18" charset="0"/>
                        </a:rPr>
                        <a:t> “Hablemos por turnos y escuchémonos unos a otros…”</a:t>
                      </a:r>
                      <a:r>
                        <a:rPr kumimoji="0" lang="es-ES" sz="1600" b="0" i="0" u="none" strike="noStrike" cap="none" normalizeH="0" baseline="0" dirty="0" smtClean="0">
                          <a:ln>
                            <a:noFill/>
                          </a:ln>
                          <a:solidFill>
                            <a:schemeClr val="tx2"/>
                          </a:solidFill>
                          <a:effectLst/>
                          <a:latin typeface="Tahoma" pitchFamily="34" charset="0"/>
                          <a:cs typeface="Times New Roman" pitchFamily="18" charset="0"/>
                        </a:rPr>
                        <a:t> </a:t>
                      </a:r>
                      <a:endParaRPr kumimoji="0" lang="es-AR" sz="1600" b="0" i="0" u="none" strike="noStrike" cap="none" normalizeH="0" baseline="0" dirty="0" smtClean="0">
                        <a:ln>
                          <a:noFill/>
                        </a:ln>
                        <a:solidFill>
                          <a:schemeClr val="tx2"/>
                        </a:solidFill>
                        <a:effectLst/>
                        <a:latin typeface="Tahoma" pitchFamily="34"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648" name="Object 0"/>
          <p:cNvGraphicFramePr>
            <a:graphicFrameLocks noChangeAspect="1"/>
          </p:cNvGraphicFramePr>
          <p:nvPr/>
        </p:nvGraphicFramePr>
        <p:xfrm>
          <a:off x="10160001" y="3124200"/>
          <a:ext cx="1301751" cy="1162050"/>
        </p:xfrm>
        <a:graphic>
          <a:graphicData uri="http://schemas.openxmlformats.org/presentationml/2006/ole">
            <p:oleObj spid="_x0000_s4098" name="Bitmap Image" r:id="rId3" imgW="1104762" imgH="1314286" progId="PBrush">
              <p:embed/>
            </p:oleObj>
          </a:graphicData>
        </a:graphic>
      </p:graphicFrame>
      <p:graphicFrame>
        <p:nvGraphicFramePr>
          <p:cNvPr id="27649" name="Object 1"/>
          <p:cNvGraphicFramePr>
            <a:graphicFrameLocks noChangeAspect="1"/>
          </p:cNvGraphicFramePr>
          <p:nvPr/>
        </p:nvGraphicFramePr>
        <p:xfrm>
          <a:off x="5080001" y="2667001"/>
          <a:ext cx="1377951" cy="1076325"/>
        </p:xfrm>
        <a:graphic>
          <a:graphicData uri="http://schemas.openxmlformats.org/presentationml/2006/ole">
            <p:oleObj spid="_x0000_s4099" name="Bitmap Image" r:id="rId4" imgW="1400000" imgH="1457143" progId="PBrush">
              <p:embed/>
            </p:oleObj>
          </a:graphicData>
        </a:graphic>
      </p:graphicFrame>
      <p:sp>
        <p:nvSpPr>
          <p:cNvPr id="8" name="Text Box 5"/>
          <p:cNvSpPr txBox="1">
            <a:spLocks noChangeArrowheads="1"/>
          </p:cNvSpPr>
          <p:nvPr/>
        </p:nvSpPr>
        <p:spPr bwMode="auto">
          <a:xfrm>
            <a:off x="3795054" y="0"/>
            <a:ext cx="4185761" cy="646331"/>
          </a:xfrm>
          <a:prstGeom prst="rect">
            <a:avLst/>
          </a:prstGeom>
          <a:noFill/>
          <a:ln w="9525">
            <a:noFill/>
            <a:miter lim="800000"/>
            <a:headEnd/>
            <a:tailEnd/>
          </a:ln>
        </p:spPr>
        <p:txBody>
          <a:bodyPr wrap="none">
            <a:spAutoFit/>
          </a:bodyPr>
          <a:lstStyle/>
          <a:p>
            <a:r>
              <a:rPr lang="es-AR" sz="3600" dirty="0" smtClean="0">
                <a:solidFill>
                  <a:srgbClr val="000066"/>
                </a:solidFill>
              </a:rPr>
              <a:t>Ejercicio – “El arca”</a:t>
            </a:r>
            <a:endParaRPr lang="es-AR" sz="3600" dirty="0">
              <a:solidFill>
                <a:srgbClr val="000066"/>
              </a:solidFill>
            </a:endParaRPr>
          </a:p>
        </p:txBody>
      </p:sp>
      <p:pic>
        <p:nvPicPr>
          <p:cNvPr id="9" name="7 Imagen" descr="writing-hand-silhouette.jpg"/>
          <p:cNvPicPr>
            <a:picLocks noChangeAspect="1"/>
          </p:cNvPicPr>
          <p:nvPr/>
        </p:nvPicPr>
        <p:blipFill>
          <a:blip r:embed="rId5"/>
          <a:srcRect/>
          <a:stretch>
            <a:fillRect/>
          </a:stretch>
        </p:blipFill>
        <p:spPr bwMode="auto">
          <a:xfrm>
            <a:off x="10602437" y="241465"/>
            <a:ext cx="1162051" cy="8715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27648"/>
                                        </p:tgtEl>
                                        <p:attrNameLst>
                                          <p:attrName>style.visibility</p:attrName>
                                        </p:attrNameLst>
                                      </p:cBhvr>
                                      <p:to>
                                        <p:strVal val="visible"/>
                                      </p:to>
                                    </p:set>
                                    <p:anim calcmode="lin" valueType="num">
                                      <p:cBhvr additive="base">
                                        <p:cTn id="7" dur="500" fill="hold"/>
                                        <p:tgtEl>
                                          <p:spTgt spid="27648"/>
                                        </p:tgtEl>
                                        <p:attrNameLst>
                                          <p:attrName>ppt_x</p:attrName>
                                        </p:attrNameLst>
                                      </p:cBhvr>
                                      <p:tavLst>
                                        <p:tav tm="0">
                                          <p:val>
                                            <p:strVal val="0-#ppt_w/2"/>
                                          </p:val>
                                        </p:tav>
                                        <p:tav tm="100000">
                                          <p:val>
                                            <p:strVal val="#ppt_x"/>
                                          </p:val>
                                        </p:tav>
                                      </p:tavLst>
                                    </p:anim>
                                    <p:anim calcmode="lin" valueType="num">
                                      <p:cBhvr additive="base">
                                        <p:cTn id="8" dur="500" fill="hold"/>
                                        <p:tgtEl>
                                          <p:spTgt spid="2764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500"/>
                                  </p:stCondLst>
                                  <p:childTnLst>
                                    <p:set>
                                      <p:cBhvr>
                                        <p:cTn id="11" dur="1" fill="hold">
                                          <p:stCondLst>
                                            <p:cond delay="0"/>
                                          </p:stCondLst>
                                        </p:cTn>
                                        <p:tgtEl>
                                          <p:spTgt spid="27649"/>
                                        </p:tgtEl>
                                        <p:attrNameLst>
                                          <p:attrName>style.visibility</p:attrName>
                                        </p:attrNameLst>
                                      </p:cBhvr>
                                      <p:to>
                                        <p:strVal val="visible"/>
                                      </p:to>
                                    </p:set>
                                    <p:anim calcmode="lin" valueType="num">
                                      <p:cBhvr additive="base">
                                        <p:cTn id="12" dur="500" fill="hold"/>
                                        <p:tgtEl>
                                          <p:spTgt spid="27649"/>
                                        </p:tgtEl>
                                        <p:attrNameLst>
                                          <p:attrName>ppt_x</p:attrName>
                                        </p:attrNameLst>
                                      </p:cBhvr>
                                      <p:tavLst>
                                        <p:tav tm="0">
                                          <p:val>
                                            <p:strVal val="1+#ppt_w/2"/>
                                          </p:val>
                                        </p:tav>
                                        <p:tav tm="100000">
                                          <p:val>
                                            <p:strVal val="#ppt_x"/>
                                          </p:val>
                                        </p:tav>
                                      </p:tavLst>
                                    </p:anim>
                                    <p:anim calcmode="lin" valueType="num">
                                      <p:cBhvr additive="base">
                                        <p:cTn id="13" dur="500" fill="hold"/>
                                        <p:tgtEl>
                                          <p:spTgt spid="276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AutoShape 25"/>
          <p:cNvSpPr>
            <a:spLocks noChangeArrowheads="1"/>
          </p:cNvSpPr>
          <p:nvPr/>
        </p:nvSpPr>
        <p:spPr bwMode="auto">
          <a:xfrm>
            <a:off x="577850" y="1330325"/>
            <a:ext cx="3379788" cy="1312863"/>
          </a:xfrm>
          <a:prstGeom prst="roundRect">
            <a:avLst>
              <a:gd name="adj" fmla="val 16667"/>
            </a:avLst>
          </a:prstGeom>
          <a:solidFill>
            <a:srgbClr val="0000FF">
              <a:alpha val="39999"/>
            </a:srgbClr>
          </a:solidFill>
          <a:ln w="9525">
            <a:noFill/>
            <a:round/>
            <a:headEnd/>
            <a:tailEnd/>
          </a:ln>
        </p:spPr>
        <p:txBody>
          <a:bodyPr wrap="none" anchor="ctr"/>
          <a:lstStyle/>
          <a:p>
            <a:endParaRPr lang="es-AR" sz="2000" b="1" dirty="0">
              <a:effectLst>
                <a:outerShdw blurRad="38100" dist="38100" dir="2700000" algn="tl">
                  <a:srgbClr val="000000">
                    <a:alpha val="43137"/>
                  </a:srgbClr>
                </a:outerShdw>
              </a:effectLst>
            </a:endParaRPr>
          </a:p>
        </p:txBody>
      </p:sp>
      <p:sp>
        <p:nvSpPr>
          <p:cNvPr id="5" name="Rectángulo 4"/>
          <p:cNvSpPr>
            <a:spLocks noChangeArrowheads="1"/>
          </p:cNvSpPr>
          <p:nvPr/>
        </p:nvSpPr>
        <p:spPr bwMode="auto">
          <a:xfrm>
            <a:off x="4525963" y="3340084"/>
            <a:ext cx="7061200" cy="1066800"/>
          </a:xfrm>
          <a:prstGeom prst="rect">
            <a:avLst/>
          </a:prstGeom>
          <a:noFill/>
          <a:ln w="9525" algn="ctr">
            <a:noFill/>
            <a:miter lim="800000"/>
            <a:headEnd/>
            <a:tailEnd/>
          </a:ln>
        </p:spPr>
        <p:txBody>
          <a:bodyPr>
            <a:spAutoFit/>
          </a:bodyPr>
          <a:lstStyle/>
          <a:p>
            <a:pPr algn="just" eaLnBrk="0" hangingPunct="0">
              <a:spcBef>
                <a:spcPct val="20000"/>
              </a:spcBef>
            </a:pPr>
            <a:r>
              <a:rPr lang="es-ES_tradnl" sz="2000" dirty="0">
                <a:solidFill>
                  <a:srgbClr val="000066"/>
                </a:solidFill>
                <a:effectLst>
                  <a:outerShdw blurRad="38100" dist="38100" dir="2700000" algn="tl">
                    <a:srgbClr val="000000">
                      <a:alpha val="43137"/>
                    </a:srgbClr>
                  </a:outerShdw>
                </a:effectLst>
                <a:ea typeface="Arial Unicode MS" pitchFamily="34" charset="-128"/>
                <a:cs typeface="Arial Unicode MS" pitchFamily="34" charset="-128"/>
              </a:rPr>
              <a:t>Es la persona que atraviesa el rol (Pedro, María, Fernando), y que es actor en muchos roles en su vida y trabajo.</a:t>
            </a:r>
          </a:p>
          <a:p>
            <a:pPr algn="just" eaLnBrk="0" hangingPunct="0">
              <a:spcBef>
                <a:spcPct val="20000"/>
              </a:spcBef>
            </a:pPr>
            <a:r>
              <a:rPr lang="es-ES_tradnl" sz="2000" dirty="0">
                <a:solidFill>
                  <a:srgbClr val="000066"/>
                </a:solidFill>
                <a:effectLst>
                  <a:outerShdw blurRad="38100" dist="38100" dir="2700000" algn="tl">
                    <a:srgbClr val="000000">
                      <a:alpha val="43137"/>
                    </a:srgbClr>
                  </a:outerShdw>
                </a:effectLst>
                <a:ea typeface="Arial Unicode MS" pitchFamily="34" charset="-128"/>
                <a:cs typeface="Arial Unicode MS" pitchFamily="34" charset="-128"/>
              </a:rPr>
              <a:t>Se define por quién es o está siendo.</a:t>
            </a:r>
            <a:endParaRPr lang="es-MX" sz="2000" dirty="0">
              <a:solidFill>
                <a:srgbClr val="000066"/>
              </a:solidFill>
              <a:effectLst>
                <a:outerShdw blurRad="38100" dist="38100" dir="2700000" algn="tl">
                  <a:srgbClr val="000000">
                    <a:alpha val="43137"/>
                  </a:srgbClr>
                </a:outerShdw>
              </a:effectLst>
              <a:ea typeface="Arial Unicode MS" pitchFamily="34" charset="-128"/>
              <a:cs typeface="Arial Unicode MS" pitchFamily="34" charset="-128"/>
            </a:endParaRPr>
          </a:p>
        </p:txBody>
      </p:sp>
      <p:sp>
        <p:nvSpPr>
          <p:cNvPr id="22" name="Rectángulo 21"/>
          <p:cNvSpPr>
            <a:spLocks noChangeArrowheads="1"/>
          </p:cNvSpPr>
          <p:nvPr/>
        </p:nvSpPr>
        <p:spPr bwMode="auto">
          <a:xfrm>
            <a:off x="1208088" y="1652588"/>
            <a:ext cx="2252662" cy="584775"/>
          </a:xfrm>
          <a:prstGeom prst="rect">
            <a:avLst/>
          </a:prstGeom>
          <a:noFill/>
          <a:ln w="9525">
            <a:noFill/>
            <a:miter lim="800000"/>
            <a:headEnd/>
            <a:tailEnd/>
          </a:ln>
          <a:effectLst>
            <a:innerShdw blurRad="63500" dist="50800" dir="18900000">
              <a:schemeClr val="tx2">
                <a:alpha val="50000"/>
              </a:schemeClr>
            </a:innerShdw>
          </a:effectLst>
        </p:spPr>
        <p:txBody>
          <a:bodyPr>
            <a:spAutoFit/>
          </a:bodyPr>
          <a:lstStyle/>
          <a:p>
            <a:pPr algn="ctr" eaLnBrk="0" hangingPunct="0"/>
            <a:r>
              <a:rPr lang="es-ES" sz="3200" b="1" dirty="0">
                <a:effectLst>
                  <a:outerShdw blurRad="38100" dist="38100" dir="2700000" algn="tl">
                    <a:srgbClr val="000000">
                      <a:alpha val="43137"/>
                    </a:srgbClr>
                  </a:outerShdw>
                </a:effectLst>
              </a:rPr>
              <a:t>Actor</a:t>
            </a:r>
            <a:endParaRPr lang="en-CA" sz="3200" b="1" dirty="0">
              <a:effectLst>
                <a:outerShdw blurRad="38100" dist="38100" dir="2700000" algn="tl">
                  <a:srgbClr val="000000">
                    <a:alpha val="43137"/>
                  </a:srgbClr>
                </a:outerShdw>
              </a:effectLst>
            </a:endParaRPr>
          </a:p>
        </p:txBody>
      </p:sp>
      <p:sp>
        <p:nvSpPr>
          <p:cNvPr id="6" name="Rectángulo 5"/>
          <p:cNvSpPr>
            <a:spLocks noChangeArrowheads="1"/>
          </p:cNvSpPr>
          <p:nvPr/>
        </p:nvSpPr>
        <p:spPr bwMode="auto">
          <a:xfrm>
            <a:off x="4505325" y="1404938"/>
            <a:ext cx="6945313" cy="1066800"/>
          </a:xfrm>
          <a:prstGeom prst="rect">
            <a:avLst/>
          </a:prstGeom>
          <a:noFill/>
          <a:ln w="9525">
            <a:noFill/>
            <a:miter lim="800000"/>
            <a:headEnd/>
            <a:tailEnd/>
          </a:ln>
        </p:spPr>
        <p:txBody>
          <a:bodyPr>
            <a:spAutoFit/>
          </a:bodyPr>
          <a:lstStyle/>
          <a:p>
            <a:pPr algn="just" eaLnBrk="0" hangingPunct="0">
              <a:spcBef>
                <a:spcPct val="20000"/>
              </a:spcBef>
            </a:pPr>
            <a:r>
              <a:rPr lang="es-MX" sz="2000" dirty="0">
                <a:solidFill>
                  <a:srgbClr val="000066"/>
                </a:solidFill>
                <a:effectLst>
                  <a:outerShdw blurRad="38100" dist="38100" dir="2700000" algn="tl">
                    <a:srgbClr val="000000">
                      <a:alpha val="43137"/>
                    </a:srgbClr>
                  </a:outerShdw>
                </a:effectLst>
                <a:ea typeface="Arial Unicode MS" pitchFamily="34" charset="-128"/>
                <a:cs typeface="Arial Unicode MS" pitchFamily="34" charset="-128"/>
              </a:rPr>
              <a:t>El personaje que desempeña un rol en la </a:t>
            </a:r>
            <a:r>
              <a:rPr lang="es-MX" sz="2000" dirty="0" smtClean="0">
                <a:solidFill>
                  <a:srgbClr val="000066"/>
                </a:solidFill>
                <a:effectLst>
                  <a:outerShdw blurRad="38100" dist="38100" dir="2700000" algn="tl">
                    <a:srgbClr val="000000">
                      <a:alpha val="43137"/>
                    </a:srgbClr>
                  </a:outerShdw>
                </a:effectLst>
                <a:ea typeface="Arial Unicode MS" pitchFamily="34" charset="-128"/>
                <a:cs typeface="Arial Unicode MS" pitchFamily="34" charset="-128"/>
              </a:rPr>
              <a:t>Institución</a:t>
            </a:r>
            <a:r>
              <a:rPr lang="es-ES" sz="2000" dirty="0" smtClean="0">
                <a:solidFill>
                  <a:srgbClr val="000066"/>
                </a:solidFill>
                <a:effectLst>
                  <a:outerShdw blurRad="38100" dist="38100" dir="2700000" algn="tl">
                    <a:srgbClr val="000000">
                      <a:alpha val="43137"/>
                    </a:srgbClr>
                  </a:outerShdw>
                </a:effectLst>
              </a:rPr>
              <a:t> (Director, Supervisor, Docente).</a:t>
            </a:r>
            <a:endParaRPr lang="es-ES" sz="2000" dirty="0">
              <a:solidFill>
                <a:srgbClr val="000066"/>
              </a:solidFill>
              <a:effectLst>
                <a:outerShdw blurRad="38100" dist="38100" dir="2700000" algn="tl">
                  <a:srgbClr val="000000">
                    <a:alpha val="43137"/>
                  </a:srgbClr>
                </a:outerShdw>
              </a:effectLst>
            </a:endParaRPr>
          </a:p>
          <a:p>
            <a:pPr algn="just" eaLnBrk="0" hangingPunct="0">
              <a:spcBef>
                <a:spcPct val="20000"/>
              </a:spcBef>
            </a:pPr>
            <a:r>
              <a:rPr lang="es-ES" sz="2000" dirty="0">
                <a:solidFill>
                  <a:srgbClr val="000066"/>
                </a:solidFill>
                <a:effectLst>
                  <a:outerShdw blurRad="38100" dist="38100" dir="2700000" algn="tl">
                    <a:srgbClr val="000000">
                      <a:alpha val="43137"/>
                    </a:srgbClr>
                  </a:outerShdw>
                </a:effectLst>
                <a:ea typeface="Arial Unicode MS" pitchFamily="34" charset="-128"/>
                <a:cs typeface="Arial Unicode MS" pitchFamily="34" charset="-128"/>
              </a:rPr>
              <a:t>Se define por lo que hace.</a:t>
            </a:r>
            <a:endParaRPr lang="es-MX" sz="2000" dirty="0">
              <a:solidFill>
                <a:srgbClr val="000066"/>
              </a:solidFill>
              <a:effectLst>
                <a:outerShdw blurRad="38100" dist="38100" dir="2700000" algn="tl">
                  <a:srgbClr val="000000">
                    <a:alpha val="43137"/>
                  </a:srgbClr>
                </a:outerShdw>
              </a:effectLst>
              <a:ea typeface="Arial Unicode MS" pitchFamily="34" charset="-128"/>
              <a:cs typeface="Arial Unicode MS" pitchFamily="34" charset="-128"/>
            </a:endParaRPr>
          </a:p>
        </p:txBody>
      </p:sp>
      <p:sp>
        <p:nvSpPr>
          <p:cNvPr id="23557" name="Text Box 2"/>
          <p:cNvSpPr txBox="1">
            <a:spLocks noChangeArrowheads="1"/>
          </p:cNvSpPr>
          <p:nvPr/>
        </p:nvSpPr>
        <p:spPr bwMode="auto">
          <a:xfrm>
            <a:off x="3345406" y="188850"/>
            <a:ext cx="5081648" cy="584775"/>
          </a:xfrm>
          <a:prstGeom prst="rect">
            <a:avLst/>
          </a:prstGeom>
          <a:noFill/>
          <a:ln w="9525">
            <a:noFill/>
            <a:miter lim="800000"/>
            <a:headEnd/>
            <a:tailEnd/>
          </a:ln>
        </p:spPr>
        <p:txBody>
          <a:bodyPr wrap="none">
            <a:spAutoFit/>
          </a:bodyPr>
          <a:lstStyle/>
          <a:p>
            <a:r>
              <a:rPr lang="es-AR" sz="3200" dirty="0" smtClean="0">
                <a:solidFill>
                  <a:srgbClr val="000066"/>
                </a:solidFill>
              </a:rPr>
              <a:t>Sujeto, Actor y Observador</a:t>
            </a:r>
            <a:endParaRPr lang="es-AR" sz="3200" dirty="0">
              <a:solidFill>
                <a:srgbClr val="000066"/>
              </a:solidFill>
            </a:endParaRPr>
          </a:p>
        </p:txBody>
      </p:sp>
      <p:sp>
        <p:nvSpPr>
          <p:cNvPr id="23558" name="AutoShape 25"/>
          <p:cNvSpPr>
            <a:spLocks noChangeArrowheads="1"/>
          </p:cNvSpPr>
          <p:nvPr/>
        </p:nvSpPr>
        <p:spPr bwMode="auto">
          <a:xfrm>
            <a:off x="577850" y="3232137"/>
            <a:ext cx="3379788" cy="1312863"/>
          </a:xfrm>
          <a:prstGeom prst="roundRect">
            <a:avLst>
              <a:gd name="adj" fmla="val 16667"/>
            </a:avLst>
          </a:prstGeom>
          <a:solidFill>
            <a:schemeClr val="hlink">
              <a:alpha val="70195"/>
            </a:schemeClr>
          </a:solidFill>
          <a:ln w="9525" algn="ctr">
            <a:noFill/>
            <a:round/>
            <a:headEnd/>
            <a:tailEnd/>
          </a:ln>
        </p:spPr>
        <p:txBody>
          <a:bodyPr wrap="none" anchor="ctr"/>
          <a:lstStyle/>
          <a:p>
            <a:endParaRPr lang="es-AR" sz="2000" b="1" dirty="0">
              <a:effectLst>
                <a:outerShdw blurRad="38100" dist="38100" dir="2700000" algn="tl">
                  <a:srgbClr val="000000">
                    <a:alpha val="43137"/>
                  </a:srgbClr>
                </a:outerShdw>
              </a:effectLst>
            </a:endParaRPr>
          </a:p>
        </p:txBody>
      </p:sp>
      <p:sp>
        <p:nvSpPr>
          <p:cNvPr id="2" name="Rectángulo 21"/>
          <p:cNvSpPr>
            <a:spLocks noChangeArrowheads="1"/>
          </p:cNvSpPr>
          <p:nvPr/>
        </p:nvSpPr>
        <p:spPr bwMode="auto">
          <a:xfrm>
            <a:off x="1131888" y="3541700"/>
            <a:ext cx="2252662" cy="584775"/>
          </a:xfrm>
          <a:prstGeom prst="rect">
            <a:avLst/>
          </a:prstGeom>
          <a:noFill/>
          <a:ln w="9525">
            <a:noFill/>
            <a:miter lim="800000"/>
            <a:headEnd/>
            <a:tailEnd/>
          </a:ln>
        </p:spPr>
        <p:txBody>
          <a:bodyPr>
            <a:spAutoFit/>
          </a:bodyPr>
          <a:lstStyle/>
          <a:p>
            <a:pPr algn="ctr" eaLnBrk="0" hangingPunct="0"/>
            <a:r>
              <a:rPr lang="en-CA" sz="3200" b="1" dirty="0">
                <a:effectLst>
                  <a:outerShdw blurRad="38100" dist="38100" dir="2700000" algn="tl">
                    <a:srgbClr val="000000">
                      <a:alpha val="43137"/>
                    </a:srgbClr>
                  </a:outerShdw>
                </a:effectLst>
              </a:rPr>
              <a:t>Sujeto</a:t>
            </a:r>
          </a:p>
        </p:txBody>
      </p:sp>
      <p:sp>
        <p:nvSpPr>
          <p:cNvPr id="9" name="AutoShape 25"/>
          <p:cNvSpPr>
            <a:spLocks noChangeArrowheads="1"/>
          </p:cNvSpPr>
          <p:nvPr/>
        </p:nvSpPr>
        <p:spPr bwMode="auto">
          <a:xfrm>
            <a:off x="558794" y="5184825"/>
            <a:ext cx="3379788" cy="1312863"/>
          </a:xfrm>
          <a:prstGeom prst="roundRect">
            <a:avLst>
              <a:gd name="adj" fmla="val 16667"/>
            </a:avLst>
          </a:prstGeom>
          <a:solidFill>
            <a:schemeClr val="accent2">
              <a:alpha val="70000"/>
            </a:schemeClr>
          </a:solidFill>
          <a:ln w="9525" algn="ctr">
            <a:noFill/>
            <a:round/>
            <a:headEnd/>
            <a:tailEnd/>
          </a:ln>
        </p:spPr>
        <p:txBody>
          <a:bodyPr wrap="none" anchor="ctr"/>
          <a:lstStyle/>
          <a:p>
            <a:endParaRPr lang="es-AR" sz="2000" b="1" dirty="0">
              <a:effectLst>
                <a:outerShdw blurRad="38100" dist="38100" dir="2700000" algn="tl">
                  <a:srgbClr val="000000">
                    <a:alpha val="43137"/>
                  </a:srgbClr>
                </a:outerShdw>
              </a:effectLst>
            </a:endParaRPr>
          </a:p>
        </p:txBody>
      </p:sp>
      <p:sp>
        <p:nvSpPr>
          <p:cNvPr id="10" name="Rectángulo 21"/>
          <p:cNvSpPr>
            <a:spLocks noChangeArrowheads="1"/>
          </p:cNvSpPr>
          <p:nvPr/>
        </p:nvSpPr>
        <p:spPr bwMode="auto">
          <a:xfrm>
            <a:off x="900113" y="5494388"/>
            <a:ext cx="2465381" cy="584775"/>
          </a:xfrm>
          <a:prstGeom prst="rect">
            <a:avLst/>
          </a:prstGeom>
          <a:noFill/>
          <a:ln w="9525">
            <a:noFill/>
            <a:miter lim="800000"/>
            <a:headEnd/>
            <a:tailEnd/>
          </a:ln>
        </p:spPr>
        <p:txBody>
          <a:bodyPr wrap="square">
            <a:spAutoFit/>
          </a:bodyPr>
          <a:lstStyle/>
          <a:p>
            <a:pPr algn="ctr" eaLnBrk="0" hangingPunct="0"/>
            <a:r>
              <a:rPr lang="en-CA" sz="3200" b="1" dirty="0" smtClean="0">
                <a:effectLst>
                  <a:outerShdw blurRad="38100" dist="38100" dir="2700000" algn="tl">
                    <a:srgbClr val="000000">
                      <a:alpha val="43137"/>
                    </a:srgbClr>
                  </a:outerShdw>
                </a:effectLst>
              </a:rPr>
              <a:t>Observador</a:t>
            </a:r>
            <a:endParaRPr lang="en-CA" sz="3200" b="1" dirty="0">
              <a:effectLst>
                <a:outerShdw blurRad="38100" dist="38100" dir="2700000" algn="tl">
                  <a:srgbClr val="000000">
                    <a:alpha val="43137"/>
                  </a:srgbClr>
                </a:outerShdw>
              </a:effectLst>
            </a:endParaRPr>
          </a:p>
        </p:txBody>
      </p:sp>
      <p:sp>
        <p:nvSpPr>
          <p:cNvPr id="11" name="10 Rectángulo"/>
          <p:cNvSpPr/>
          <p:nvPr/>
        </p:nvSpPr>
        <p:spPr>
          <a:xfrm>
            <a:off x="4548195" y="5281910"/>
            <a:ext cx="6967530" cy="1015663"/>
          </a:xfrm>
          <a:prstGeom prst="rect">
            <a:avLst/>
          </a:prstGeom>
        </p:spPr>
        <p:txBody>
          <a:bodyPr wrap="square">
            <a:spAutoFit/>
          </a:bodyPr>
          <a:lstStyle/>
          <a:p>
            <a:pPr algn="just">
              <a:spcBef>
                <a:spcPct val="20000"/>
              </a:spcBef>
            </a:pPr>
            <a:r>
              <a:rPr lang="es-ES" sz="2000" dirty="0" smtClean="0">
                <a:solidFill>
                  <a:srgbClr val="002060"/>
                </a:solidFill>
                <a:effectLst>
                  <a:outerShdw blurRad="38100" dist="38100" dir="2700000" algn="tl">
                    <a:srgbClr val="000000">
                      <a:alpha val="43137"/>
                    </a:srgbClr>
                  </a:outerShdw>
                </a:effectLst>
                <a:latin typeface="Arial" pitchFamily="34" charset="0"/>
                <a:ea typeface="Batang" panose="02030600000101010101" pitchFamily="18" charset="-127"/>
                <a:cs typeface="Arial" pitchFamily="34" charset="0"/>
              </a:rPr>
              <a:t>Es el “mirador”, “lente“, sesgado y parcial desde el que miramos el mundo y la organización, coloreado por el actor y el sujeto que somos. </a:t>
            </a:r>
            <a:endParaRPr lang="en-CA" sz="2000" dirty="0">
              <a:solidFill>
                <a:srgbClr val="002060"/>
              </a:solidFill>
              <a:effectLst>
                <a:outerShdw blurRad="38100" dist="38100" dir="2700000" algn="tl">
                  <a:srgbClr val="000000">
                    <a:alpha val="43137"/>
                  </a:srgbClr>
                </a:outerShdw>
              </a:effectLst>
              <a:latin typeface="Arial" pitchFamily="34" charset="0"/>
              <a:ea typeface="Batang" panose="02030600000101010101" pitchFamily="18" charset="-127"/>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6" grpId="0"/>
      <p:bldP spid="2" grpId="0"/>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5"/>
          <p:cNvSpPr txBox="1">
            <a:spLocks noChangeArrowheads="1"/>
          </p:cNvSpPr>
          <p:nvPr/>
        </p:nvSpPr>
        <p:spPr bwMode="auto">
          <a:xfrm>
            <a:off x="2264945" y="2681844"/>
            <a:ext cx="7369325" cy="1323439"/>
          </a:xfrm>
          <a:prstGeom prst="rect">
            <a:avLst/>
          </a:prstGeom>
          <a:noFill/>
          <a:ln w="9525">
            <a:noFill/>
            <a:miter lim="800000"/>
            <a:headEnd/>
            <a:tailEnd/>
          </a:ln>
        </p:spPr>
        <p:txBody>
          <a:bodyPr wrap="none">
            <a:spAutoFit/>
          </a:bodyPr>
          <a:lstStyle/>
          <a:p>
            <a:r>
              <a:rPr lang="es-AR" altLang="es-AR" sz="8000" dirty="0" smtClean="0">
                <a:solidFill>
                  <a:srgbClr val="002060"/>
                </a:solidFill>
              </a:rPr>
              <a:t>Muchas gracias</a:t>
            </a:r>
            <a:endParaRPr lang="es-AR" altLang="es-AR" sz="8000" dirty="0">
              <a:solidFill>
                <a:srgbClr val="002060"/>
              </a:solidFill>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JERCICIO OBSER.mpg">
            <a:hlinkClick r:id="" action="ppaction://media"/>
          </p:cNvPr>
          <p:cNvPicPr>
            <a:picLocks noGrp="1" noRot="1" noChangeAspect="1"/>
          </p:cNvPicPr>
          <p:nvPr>
            <p:ph idx="1"/>
            <a:videoFile r:link="rId1"/>
          </p:nvPr>
        </p:nvPicPr>
        <p:blipFill>
          <a:blip r:embed="rId3"/>
          <a:stretch>
            <a:fillRect/>
          </a:stretch>
        </p:blipFill>
        <p:spPr>
          <a:xfrm>
            <a:off x="1914526" y="839759"/>
            <a:ext cx="8829674" cy="5178484"/>
          </a:xfrm>
          <a:prstGeom prst="rect">
            <a:avLst/>
          </a:prstGeom>
          <a:ln w="0" cap="rnd">
            <a:prstDash val="sysDot"/>
            <a:bevel/>
          </a:ln>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lus003b"/>
          <p:cNvPicPr>
            <a:picLocks noChangeAspect="1" noChangeArrowheads="1"/>
          </p:cNvPicPr>
          <p:nvPr/>
        </p:nvPicPr>
        <p:blipFill>
          <a:blip r:embed="rId3"/>
          <a:srcRect/>
          <a:stretch>
            <a:fillRect/>
          </a:stretch>
        </p:blipFill>
        <p:spPr bwMode="auto">
          <a:xfrm>
            <a:off x="250825" y="0"/>
            <a:ext cx="9144000" cy="6858000"/>
          </a:xfrm>
          <a:prstGeom prst="rect">
            <a:avLst/>
          </a:prstGeom>
          <a:noFill/>
          <a:ln w="9525">
            <a:noFill/>
            <a:miter lim="800000"/>
            <a:headEnd/>
            <a:tailEnd/>
          </a:ln>
        </p:spPr>
      </p:pic>
      <p:sp>
        <p:nvSpPr>
          <p:cNvPr id="17411" name="CuadroTexto 5"/>
          <p:cNvSpPr txBox="1">
            <a:spLocks noChangeArrowheads="1"/>
          </p:cNvSpPr>
          <p:nvPr/>
        </p:nvSpPr>
        <p:spPr bwMode="auto">
          <a:xfrm>
            <a:off x="7831138" y="6278563"/>
            <a:ext cx="3556000" cy="307975"/>
          </a:xfrm>
          <a:prstGeom prst="rect">
            <a:avLst/>
          </a:prstGeom>
          <a:noFill/>
          <a:ln w="9525">
            <a:noFill/>
            <a:miter lim="800000"/>
            <a:headEnd/>
            <a:tailEnd/>
          </a:ln>
        </p:spPr>
        <p:txBody>
          <a:bodyPr>
            <a:spAutoFit/>
          </a:bodyPr>
          <a:lstStyle/>
          <a:p>
            <a:pPr marL="285750" indent="-285750">
              <a:buFont typeface="Arial" charset="0"/>
              <a:buChar char="•"/>
            </a:pPr>
            <a:r>
              <a:rPr lang="es-ES" sz="1400">
                <a:solidFill>
                  <a:schemeClr val="tx2"/>
                </a:solidFill>
                <a:latin typeface="Calibri" pitchFamily="34" charset="0"/>
              </a:rPr>
              <a:t>Estudio Bernardo Blejmar &amp; Asociados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uadroTexto 5"/>
          <p:cNvSpPr txBox="1">
            <a:spLocks noChangeArrowheads="1"/>
          </p:cNvSpPr>
          <p:nvPr/>
        </p:nvSpPr>
        <p:spPr bwMode="auto">
          <a:xfrm>
            <a:off x="7831138" y="6278563"/>
            <a:ext cx="3556000" cy="307975"/>
          </a:xfrm>
          <a:prstGeom prst="rect">
            <a:avLst/>
          </a:prstGeom>
          <a:noFill/>
          <a:ln w="9525">
            <a:noFill/>
            <a:miter lim="800000"/>
            <a:headEnd/>
            <a:tailEnd/>
          </a:ln>
        </p:spPr>
        <p:txBody>
          <a:bodyPr>
            <a:spAutoFit/>
          </a:bodyPr>
          <a:lstStyle/>
          <a:p>
            <a:pPr marL="285750" indent="-285750">
              <a:buFont typeface="Arial" charset="0"/>
              <a:buChar char="•"/>
            </a:pPr>
            <a:r>
              <a:rPr lang="es-ES" sz="1400">
                <a:solidFill>
                  <a:schemeClr val="tx2"/>
                </a:solidFill>
                <a:latin typeface="Calibri" pitchFamily="34" charset="0"/>
              </a:rPr>
              <a:t>Estudio Bernardo Blejmar &amp; Asociados</a:t>
            </a:r>
          </a:p>
        </p:txBody>
      </p:sp>
      <p:pic>
        <p:nvPicPr>
          <p:cNvPr id="18435" name="Picture 3" descr="10 faces numa árvore"/>
          <p:cNvPicPr>
            <a:picLocks noChangeAspect="1" noChangeArrowheads="1"/>
          </p:cNvPicPr>
          <p:nvPr/>
        </p:nvPicPr>
        <p:blipFill>
          <a:blip r:embed="rId2"/>
          <a:srcRect/>
          <a:stretch>
            <a:fillRect/>
          </a:stretch>
        </p:blipFill>
        <p:spPr bwMode="auto">
          <a:xfrm>
            <a:off x="1455738" y="0"/>
            <a:ext cx="5537200"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rocure casal"/>
          <p:cNvPicPr>
            <a:picLocks noChangeAspect="1" noChangeArrowheads="1"/>
          </p:cNvPicPr>
          <p:nvPr/>
        </p:nvPicPr>
        <p:blipFill>
          <a:blip r:embed="rId2"/>
          <a:srcRect/>
          <a:stretch>
            <a:fillRect/>
          </a:stretch>
        </p:blipFill>
        <p:spPr bwMode="auto">
          <a:xfrm>
            <a:off x="227013" y="0"/>
            <a:ext cx="9144000" cy="6858000"/>
          </a:xfrm>
          <a:prstGeom prst="rect">
            <a:avLst/>
          </a:prstGeom>
          <a:noFill/>
          <a:ln w="9525">
            <a:noFill/>
            <a:miter lim="800000"/>
            <a:headEnd/>
            <a:tailEnd/>
          </a:ln>
        </p:spPr>
      </p:pic>
      <p:sp>
        <p:nvSpPr>
          <p:cNvPr id="19459" name="CuadroTexto 5"/>
          <p:cNvSpPr txBox="1">
            <a:spLocks noChangeArrowheads="1"/>
          </p:cNvSpPr>
          <p:nvPr/>
        </p:nvSpPr>
        <p:spPr bwMode="auto">
          <a:xfrm>
            <a:off x="7831138" y="6278563"/>
            <a:ext cx="3556000" cy="307975"/>
          </a:xfrm>
          <a:prstGeom prst="rect">
            <a:avLst/>
          </a:prstGeom>
          <a:noFill/>
          <a:ln w="9525">
            <a:noFill/>
            <a:miter lim="800000"/>
            <a:headEnd/>
            <a:tailEnd/>
          </a:ln>
        </p:spPr>
        <p:txBody>
          <a:bodyPr>
            <a:spAutoFit/>
          </a:bodyPr>
          <a:lstStyle/>
          <a:p>
            <a:pPr marL="285750" indent="-285750">
              <a:buFont typeface="Arial" charset="0"/>
              <a:buChar char="•"/>
            </a:pPr>
            <a:r>
              <a:rPr lang="es-ES" sz="1400">
                <a:solidFill>
                  <a:schemeClr val="tx2"/>
                </a:solidFill>
                <a:latin typeface="Calibri" pitchFamily="34" charset="0"/>
              </a:rPr>
              <a:t>Estudio Bernardo Blejmar &amp; Asociados</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AutoShape 25"/>
          <p:cNvSpPr>
            <a:spLocks noChangeArrowheads="1"/>
          </p:cNvSpPr>
          <p:nvPr/>
        </p:nvSpPr>
        <p:spPr bwMode="auto">
          <a:xfrm>
            <a:off x="855663" y="1182688"/>
            <a:ext cx="10377487" cy="2546350"/>
          </a:xfrm>
          <a:prstGeom prst="roundRect">
            <a:avLst>
              <a:gd name="adj" fmla="val 16667"/>
            </a:avLst>
          </a:prstGeom>
          <a:solidFill>
            <a:srgbClr val="33CCCC">
              <a:alpha val="39999"/>
            </a:srgbClr>
          </a:solidFill>
          <a:ln w="9525">
            <a:noFill/>
            <a:round/>
            <a:headEnd/>
            <a:tailEnd/>
          </a:ln>
        </p:spPr>
        <p:txBody>
          <a:bodyPr wrap="none" anchor="ctr"/>
          <a:lstStyle/>
          <a:p>
            <a:endParaRPr lang="es-AR" dirty="0"/>
          </a:p>
        </p:txBody>
      </p:sp>
      <p:sp>
        <p:nvSpPr>
          <p:cNvPr id="24578" name="Text Box 2"/>
          <p:cNvSpPr txBox="1">
            <a:spLocks noChangeArrowheads="1"/>
          </p:cNvSpPr>
          <p:nvPr/>
        </p:nvSpPr>
        <p:spPr bwMode="auto">
          <a:xfrm>
            <a:off x="3310412" y="176975"/>
            <a:ext cx="5929828" cy="646331"/>
          </a:xfrm>
          <a:prstGeom prst="rect">
            <a:avLst/>
          </a:prstGeom>
          <a:noFill/>
          <a:ln w="9525">
            <a:noFill/>
            <a:miter lim="800000"/>
            <a:headEnd/>
            <a:tailEnd/>
          </a:ln>
        </p:spPr>
        <p:txBody>
          <a:bodyPr wrap="none">
            <a:spAutoFit/>
          </a:bodyPr>
          <a:lstStyle/>
          <a:p>
            <a:r>
              <a:rPr lang="es-AR" sz="3600" dirty="0" smtClean="0">
                <a:solidFill>
                  <a:srgbClr val="000066"/>
                </a:solidFill>
              </a:rPr>
              <a:t>Definición </a:t>
            </a:r>
            <a:r>
              <a:rPr lang="es-AR" sz="3600" dirty="0">
                <a:solidFill>
                  <a:srgbClr val="000066"/>
                </a:solidFill>
              </a:rPr>
              <a:t>de Competencias</a:t>
            </a:r>
          </a:p>
        </p:txBody>
      </p:sp>
      <p:sp>
        <p:nvSpPr>
          <p:cNvPr id="24579" name="Text Box 24"/>
          <p:cNvSpPr txBox="1">
            <a:spLocks noChangeArrowheads="1"/>
          </p:cNvSpPr>
          <p:nvPr/>
        </p:nvSpPr>
        <p:spPr bwMode="auto">
          <a:xfrm>
            <a:off x="1327150" y="1625600"/>
            <a:ext cx="9513888" cy="1552575"/>
          </a:xfrm>
          <a:prstGeom prst="rect">
            <a:avLst/>
          </a:prstGeom>
          <a:noFill/>
          <a:ln w="9525">
            <a:noFill/>
            <a:miter lim="800000"/>
            <a:headEnd/>
            <a:tailEnd/>
          </a:ln>
        </p:spPr>
        <p:txBody>
          <a:bodyPr>
            <a:spAutoFit/>
          </a:bodyPr>
          <a:lstStyle/>
          <a:p>
            <a:pPr algn="just"/>
            <a:r>
              <a:rPr lang="es-AR" sz="2400" dirty="0">
                <a:solidFill>
                  <a:srgbClr val="000066"/>
                </a:solidFill>
              </a:rPr>
              <a:t>Los recursos personales con que cuenta un profesional para el desarrollo de su tarea: sus conocimientos, habilidades, experiencia, perfil de personalidad y su red social de apoyo y ayuda; en suma, su poder para gestionar.</a:t>
            </a:r>
          </a:p>
        </p:txBody>
      </p:sp>
      <p:sp>
        <p:nvSpPr>
          <p:cNvPr id="24580" name="Text Box 26"/>
          <p:cNvSpPr txBox="1">
            <a:spLocks noChangeArrowheads="1"/>
          </p:cNvSpPr>
          <p:nvPr/>
        </p:nvSpPr>
        <p:spPr bwMode="auto">
          <a:xfrm>
            <a:off x="3390900" y="4324350"/>
            <a:ext cx="5695950" cy="1160463"/>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s-AR" sz="2800" dirty="0">
                <a:solidFill>
                  <a:srgbClr val="000066"/>
                </a:solidFill>
              </a:rPr>
              <a:t>Competencias técnicas</a:t>
            </a:r>
          </a:p>
          <a:p>
            <a:pPr>
              <a:spcBef>
                <a:spcPct val="50000"/>
              </a:spcBef>
              <a:buFont typeface="Wingdings" pitchFamily="2" charset="2"/>
              <a:buChar char="v"/>
            </a:pPr>
            <a:r>
              <a:rPr lang="es-AR" sz="2800" dirty="0">
                <a:solidFill>
                  <a:srgbClr val="000066"/>
                </a:solidFill>
              </a:rPr>
              <a:t>Competencias genéricas</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 Naranja ok! (2)">
  <a:themeElements>
    <a:clrScheme name="Personalizado 67">
      <a:dk1>
        <a:srgbClr val="FFFFFF"/>
      </a:dk1>
      <a:lt1>
        <a:srgbClr val="FF0000"/>
      </a:lt1>
      <a:dk2>
        <a:srgbClr val="000000"/>
      </a:dk2>
      <a:lt2>
        <a:srgbClr val="E4F9F9"/>
      </a:lt2>
      <a:accent1>
        <a:srgbClr val="FFFF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WireframeBuilding_16x9_TP103031026" id="{1B5490F3-6C07-4947-9B96-4E076E662837}" vid="{85B9ABED-C958-40F7-AB1A-D7737028ED31}"/>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2174</Words>
  <Application>Microsoft Office PowerPoint</Application>
  <PresentationFormat>Personalizado</PresentationFormat>
  <Paragraphs>362</Paragraphs>
  <Slides>40</Slides>
  <Notes>7</Notes>
  <HiddenSlides>0</HiddenSlides>
  <MMClips>1</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40</vt:i4>
      </vt:variant>
    </vt:vector>
  </HeadingPairs>
  <TitlesOfParts>
    <vt:vector size="43" baseType="lpstr">
      <vt:lpstr>T Naranja ok! (2)</vt:lpstr>
      <vt:lpstr>Bitmap Image</vt:lpstr>
      <vt:lpstr>Imagen de mapa de bits</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 </vt:lpstr>
      <vt:lpstr>Diapositiva 38</vt:lpstr>
      <vt:lpstr>Diapositiva 39</vt:lpstr>
      <vt:lpstr>Diapositiva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“ACOMPAÑANDO EL CAMBIO ORGANIZACIONAL”      CONVERSACIONES PARA LA ACCIÓN</dc:title>
  <dc:creator/>
  <cp:lastModifiedBy/>
  <cp:revision>213</cp:revision>
  <dcterms:created xsi:type="dcterms:W3CDTF">2014-03-13T03:09:17Z</dcterms:created>
  <dcterms:modified xsi:type="dcterms:W3CDTF">2014-11-28T02:08:16Z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TC030310279991</vt:lpwstr>
  </property>
</Properties>
</file>